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45" r:id="rId1"/>
  </p:sldMasterIdLst>
  <p:notesMasterIdLst>
    <p:notesMasterId r:id="rId41"/>
  </p:notesMasterIdLst>
  <p:sldIdLst>
    <p:sldId id="256" r:id="rId2"/>
    <p:sldId id="262" r:id="rId3"/>
    <p:sldId id="263" r:id="rId4"/>
    <p:sldId id="264" r:id="rId5"/>
    <p:sldId id="257" r:id="rId6"/>
    <p:sldId id="265" r:id="rId7"/>
    <p:sldId id="266" r:id="rId8"/>
    <p:sldId id="267" r:id="rId9"/>
    <p:sldId id="258" r:id="rId10"/>
    <p:sldId id="261" r:id="rId11"/>
    <p:sldId id="259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2" r:id="rId35"/>
    <p:sldId id="290" r:id="rId36"/>
    <p:sldId id="291" r:id="rId37"/>
    <p:sldId id="293" r:id="rId38"/>
    <p:sldId id="294" r:id="rId39"/>
    <p:sldId id="29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8"/>
    <p:restoredTop sz="94625"/>
  </p:normalViewPr>
  <p:slideViewPr>
    <p:cSldViewPr snapToGrid="0" snapToObjects="1">
      <p:cViewPr varScale="1">
        <p:scale>
          <a:sx n="116" d="100"/>
          <a:sy n="116" d="100"/>
        </p:scale>
        <p:origin x="4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80A79-6050-A847-B4DB-F8623C5F3E58}" type="datetimeFigureOut">
              <a:rPr lang="en-US" smtClean="0"/>
              <a:t>11/9/15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5B8528-366F-E349-A822-EA1BB2171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9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B8528-366F-E349-A822-EA1BB21711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59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B8528-366F-E349-A822-EA1BB21711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B8528-366F-E349-A822-EA1BB21711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053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B8528-366F-E349-A822-EA1BB21711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14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E646-D775-A94F-9171-38BF3C46EF9D}" type="datetime1">
              <a:rPr lang="en-US" smtClean="0"/>
              <a:t>11/9/15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05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A9C04-5089-9B40-BF82-3F547EBF7044}" type="datetime1">
              <a:rPr lang="en-US" smtClean="0"/>
              <a:t>11/9/15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900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5B8DC-99EF-A546-969A-A2B2EB8B3702}" type="datetime1">
              <a:rPr lang="en-US" smtClean="0"/>
              <a:t>11/9/15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87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6D9B9-D3FA-6B48-8B7A-2AE30DD11E5B}" type="datetime1">
              <a:rPr lang="en-US" smtClean="0"/>
              <a:t>11/9/15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62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90EC7-7B27-E848-ACE5-051B4953FC80}" type="datetime1">
              <a:rPr lang="en-US" smtClean="0"/>
              <a:t>11/9/15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532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70529-5E82-FE4D-85ED-0F22C3AB2BD4}" type="datetime1">
              <a:rPr lang="en-US" smtClean="0"/>
              <a:t>11/9/15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433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56F35-1D29-D24C-AB3C-0F51D938EEAE}" type="datetime1">
              <a:rPr lang="en-US" smtClean="0"/>
              <a:t>11/9/15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911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AC2BE-4B70-8F43-9FE7-9E94F4725E07}" type="datetime1">
              <a:rPr lang="en-US" smtClean="0"/>
              <a:t>11/9/15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19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93E51-81D6-9545-AC9C-9F983F9BCE33}" type="datetime1">
              <a:rPr lang="en-US" smtClean="0"/>
              <a:t>11/9/15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145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1ED60-E0A2-DA44-B76B-03ADB4F5D522}" type="datetime1">
              <a:rPr lang="en-US" smtClean="0"/>
              <a:t>11/9/15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947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C60EC-7955-994E-985A-C78D746F0D1B}" type="datetime1">
              <a:rPr lang="en-US" smtClean="0"/>
              <a:t>11/9/15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290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aintStrokes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2804C-22F3-4E4D-A8F0-192DE66784DA}" type="datetime1">
              <a:rPr lang="en-US" smtClean="0"/>
              <a:t>11/9/15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1BB89-AA20-6640-B184-086D824DC1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442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f"/><Relationship Id="rId3" Type="http://schemas.openxmlformats.org/officeDocument/2006/relationships/hyperlink" Target="https://en.wikipedia.org/wiki/Standard_Model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hyperlink" Target="http://atlas.ch/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emf"/><Relationship Id="rId3" Type="http://schemas.openxmlformats.org/officeDocument/2006/relationships/image" Target="../media/image21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0626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Automated Matrix‑Element Re‑Weighting in Effective Field Theories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787745"/>
          </a:xfrm>
        </p:spPr>
        <p:txBody>
          <a:bodyPr>
            <a:normAutofit/>
          </a:bodyPr>
          <a:lstStyle/>
          <a:p>
            <a:r>
              <a:rPr lang="en-US" dirty="0" smtClean="0"/>
              <a:t>Master’s Thesis</a:t>
            </a:r>
          </a:p>
          <a:p>
            <a:r>
              <a:rPr lang="en-US" dirty="0" smtClean="0"/>
              <a:t>Christopher Robert Jacobsen</a:t>
            </a:r>
          </a:p>
          <a:p>
            <a:r>
              <a:rPr lang="en-US" dirty="0" smtClean="0"/>
              <a:t>November 2015</a:t>
            </a:r>
          </a:p>
          <a:p>
            <a:endParaRPr lang="en-US" dirty="0" smtClean="0"/>
          </a:p>
          <a:p>
            <a:r>
              <a:rPr lang="en-US" dirty="0" smtClean="0"/>
              <a:t>Advisor: Jørgen Beck Hansen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10</a:t>
            </a:fld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868835"/>
              </p:ext>
            </p:extLst>
          </p:nvPr>
        </p:nvGraphicFramePr>
        <p:xfrm>
          <a:off x="2648026" y="566400"/>
          <a:ext cx="6895948" cy="550486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740054"/>
                <a:gridCol w="5155894"/>
              </a:tblGrid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</a:t>
                      </a:r>
                      <a:r>
                        <a:rPr lang="en-US" sz="2400" baseline="0" dirty="0" smtClean="0"/>
                        <a:t> 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SherpaWeight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2</a:t>
                      </a:r>
                      <a:endParaRPr 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EFT</a:t>
                      </a:r>
                      <a:r>
                        <a:rPr lang="en-US" sz="2400" baseline="0" dirty="0" smtClean="0"/>
                        <a:t> model</a:t>
                      </a:r>
                      <a:endParaRPr 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</a:t>
                      </a:r>
                      <a:r>
                        <a:rPr lang="en-US" sz="2400" baseline="0" dirty="0" smtClean="0"/>
                        <a:t> 3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Choose process and generate</a:t>
                      </a:r>
                      <a:r>
                        <a:rPr lang="en-US" sz="2400" baseline="0" dirty="0" smtClean="0"/>
                        <a:t> events</a:t>
                      </a:r>
                      <a:endParaRPr lang="en-US" sz="2400" dirty="0"/>
                    </a:p>
                  </a:txBody>
                  <a:tcPr anchor="ctr"/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4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Choose observables and binning</a:t>
                      </a:r>
                      <a:endParaRPr lang="en-US" sz="2400" dirty="0"/>
                    </a:p>
                  </a:txBody>
                  <a:tcPr anchor="ctr"/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Test EFT model</a:t>
                      </a:r>
                      <a:endParaRPr lang="en-US" sz="2400" dirty="0"/>
                    </a:p>
                  </a:txBody>
                  <a:tcPr anchor="ctr"/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6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Test</a:t>
                      </a:r>
                      <a:r>
                        <a:rPr lang="en-US" sz="2400" baseline="0" dirty="0" smtClean="0"/>
                        <a:t> reweighting</a:t>
                      </a:r>
                      <a:endParaRPr lang="en-US" sz="2400" dirty="0"/>
                    </a:p>
                  </a:txBody>
                  <a:tcPr anchor="ctr"/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Fit EFT to SM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428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SherpaWeight – a reweighting software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 smtClean="0"/>
              <a:t>Calculates reweight-coefficients for user-specified reweight model-parameters.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Embeds the reweight-coefficients in copy of event file.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Linked with Sherpa framework (version 2.2.0).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Supports all Sherpa and UFO models.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Supports HepMC2 and Sherpa-ROOT event files.</a:t>
            </a:r>
          </a:p>
          <a:p>
            <a:r>
              <a:rPr lang="en-US" dirty="0"/>
              <a:t>Generic modular design to be future extendable.</a:t>
            </a:r>
          </a:p>
          <a:p>
            <a:r>
              <a:rPr lang="en-US" dirty="0"/>
              <a:t>Cross-platform C++11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42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SherpaWeight – a reweighting software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 problem with the Sherpa framework:</a:t>
            </a:r>
          </a:p>
          <a:p>
            <a:r>
              <a:rPr lang="en-US" dirty="0" smtClean="0"/>
              <a:t>Model parameters can only be set once per instance.</a:t>
            </a:r>
          </a:p>
          <a:p>
            <a:r>
              <a:rPr lang="en-US" dirty="0" smtClean="0"/>
              <a:t>Only one instance can be constructed per application.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Solution: </a:t>
            </a:r>
            <a:r>
              <a:rPr lang="en-US" b="1" dirty="0" smtClean="0"/>
              <a:t>SherpaME</a:t>
            </a:r>
            <a:r>
              <a:rPr lang="en-US" dirty="0" smtClean="0"/>
              <a:t> – a matrix-element calculation tool</a:t>
            </a:r>
          </a:p>
          <a:p>
            <a:r>
              <a:rPr lang="en-US" dirty="0" smtClean="0"/>
              <a:t>Called by SherpaWeight to evaluate matrix-elements for a given set of model parameters and an event file.</a:t>
            </a:r>
          </a:p>
          <a:p>
            <a:r>
              <a:rPr lang="en-US" dirty="0" smtClean="0"/>
              <a:t>Stores ME values in a ROOT data file as a tree object.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21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ight Arrow 13"/>
          <p:cNvSpPr/>
          <p:nvPr/>
        </p:nvSpPr>
        <p:spPr>
          <a:xfrm>
            <a:off x="5662668" y="2830002"/>
            <a:ext cx="3476742" cy="464186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SherpaWeight – a reweighting software tool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Can 4"/>
          <p:cNvSpPr/>
          <p:nvPr/>
        </p:nvSpPr>
        <p:spPr>
          <a:xfrm>
            <a:off x="1035583" y="1726692"/>
            <a:ext cx="1222873" cy="96948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Input Event File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72859" y="1726692"/>
            <a:ext cx="2489810" cy="262497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smtClean="0"/>
              <a:t>SherpaWeight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Iterate through ME evaluations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Calculate reweight-coefficients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Embed coefficients in copy of events</a:t>
            </a:r>
          </a:p>
        </p:txBody>
      </p:sp>
      <p:sp>
        <p:nvSpPr>
          <p:cNvPr id="8" name="Snip Single Corner Rectangle 7"/>
          <p:cNvSpPr/>
          <p:nvPr/>
        </p:nvSpPr>
        <p:spPr>
          <a:xfrm>
            <a:off x="838200" y="2994228"/>
            <a:ext cx="1630495" cy="1021420"/>
          </a:xfrm>
          <a:prstGeom prst="snip1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Sherpa Model Run Card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139410" y="1726692"/>
            <a:ext cx="2214390" cy="262497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 smtClean="0"/>
              <a:t>SherpaME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Initialize Sherpa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Calculate ME for each event</a:t>
            </a:r>
            <a:endParaRPr lang="en-US" dirty="0"/>
          </a:p>
        </p:txBody>
      </p:sp>
      <p:sp>
        <p:nvSpPr>
          <p:cNvPr id="10" name="Snip Single Corner Rectangle 9"/>
          <p:cNvSpPr/>
          <p:nvPr/>
        </p:nvSpPr>
        <p:spPr>
          <a:xfrm>
            <a:off x="6632151" y="2604895"/>
            <a:ext cx="1704402" cy="914400"/>
          </a:xfrm>
          <a:prstGeom prst="snip1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Sherpa Model </a:t>
            </a:r>
            <a:r>
              <a:rPr lang="en-US" smtClean="0"/>
              <a:t>Run Card (modified)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5662668" y="1872866"/>
            <a:ext cx="3476742" cy="418641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Input Event File</a:t>
            </a:r>
            <a:endParaRPr lang="en-US"/>
          </a:p>
        </p:txBody>
      </p:sp>
      <p:sp>
        <p:nvSpPr>
          <p:cNvPr id="16" name="Left Arrow 15"/>
          <p:cNvSpPr/>
          <p:nvPr/>
        </p:nvSpPr>
        <p:spPr>
          <a:xfrm>
            <a:off x="5662668" y="3833870"/>
            <a:ext cx="3476742" cy="363557"/>
          </a:xfrm>
          <a:prstGeom prst="lef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 ME File</a:t>
            </a:r>
            <a:endParaRPr lang="en-US" dirty="0"/>
          </a:p>
        </p:txBody>
      </p:sp>
      <p:sp>
        <p:nvSpPr>
          <p:cNvPr id="17" name="Can 16"/>
          <p:cNvSpPr/>
          <p:nvPr/>
        </p:nvSpPr>
        <p:spPr>
          <a:xfrm>
            <a:off x="3512317" y="5034708"/>
            <a:ext cx="1900409" cy="142432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 Event File</a:t>
            </a:r>
            <a:br>
              <a:rPr lang="en-US" dirty="0" smtClean="0"/>
            </a:br>
            <a:r>
              <a:rPr lang="en-US" dirty="0" smtClean="0"/>
              <a:t>with reweight-coefficients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224529" y="1542361"/>
            <a:ext cx="5387249" cy="34923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 Evaluation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(1M events </a:t>
            </a:r>
            <a:r>
              <a:rPr lang="da-DK" dirty="0" smtClean="0">
                <a:solidFill>
                  <a:schemeClr val="tx1"/>
                </a:solidFill>
              </a:rPr>
              <a:t>~ 5minutes)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4258710" y="4343583"/>
            <a:ext cx="407624" cy="691125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2258456" y="2126255"/>
            <a:ext cx="914403" cy="330506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468695" y="3341837"/>
            <a:ext cx="704164" cy="330506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29134" y="4725046"/>
            <a:ext cx="2779005" cy="147732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(SherpaWeight){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Param1   0   1E3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Param2   5.1 2.6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Block[1] 0.5 0.25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}(SherpaWeight)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0" name="Up Arrow 39"/>
          <p:cNvSpPr/>
          <p:nvPr/>
        </p:nvSpPr>
        <p:spPr>
          <a:xfrm>
            <a:off x="1461110" y="4029025"/>
            <a:ext cx="374573" cy="696021"/>
          </a:xfrm>
          <a:prstGeom prst="upArrow">
            <a:avLst>
              <a:gd name="adj1" fmla="val 32353"/>
              <a:gd name="adj2" fmla="val 50000"/>
            </a:avLst>
          </a:prstGeom>
          <a:solidFill>
            <a:schemeClr val="bg2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6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14</a:t>
            </a:fld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374883"/>
              </p:ext>
            </p:extLst>
          </p:nvPr>
        </p:nvGraphicFramePr>
        <p:xfrm>
          <a:off x="2648026" y="566400"/>
          <a:ext cx="6895948" cy="550486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740054"/>
                <a:gridCol w="5155894"/>
              </a:tblGrid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</a:t>
                      </a:r>
                      <a:r>
                        <a:rPr lang="en-US" sz="2400" baseline="0" dirty="0" smtClean="0"/>
                        <a:t> 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SherpaWeight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2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EFT</a:t>
                      </a:r>
                      <a:r>
                        <a:rPr lang="en-US" sz="2400" baseline="0" dirty="0" smtClean="0"/>
                        <a:t> model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</a:t>
                      </a:r>
                      <a:r>
                        <a:rPr lang="en-US" sz="2400" baseline="0" dirty="0" smtClean="0"/>
                        <a:t> 3</a:t>
                      </a:r>
                      <a:endParaRPr 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Choose process and generate</a:t>
                      </a:r>
                      <a:r>
                        <a:rPr lang="en-US" sz="2400" baseline="0" dirty="0" smtClean="0"/>
                        <a:t> events</a:t>
                      </a:r>
                      <a:endParaRPr 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4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Choose observables and binning</a:t>
                      </a:r>
                      <a:endParaRPr lang="en-US" sz="2400" dirty="0"/>
                    </a:p>
                  </a:txBody>
                  <a:tcPr anchor="ctr"/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Test EFT model</a:t>
                      </a:r>
                      <a:endParaRPr lang="en-US" sz="2400" dirty="0"/>
                    </a:p>
                  </a:txBody>
                  <a:tcPr anchor="ctr"/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6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Test</a:t>
                      </a:r>
                      <a:r>
                        <a:rPr lang="en-US" sz="2400" baseline="0" dirty="0" smtClean="0"/>
                        <a:t> reweighting</a:t>
                      </a:r>
                      <a:endParaRPr lang="en-US" sz="2400" dirty="0"/>
                    </a:p>
                  </a:txBody>
                  <a:tcPr anchor="ctr"/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Fit EFT to SM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434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Effective Field Theory (EFT)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EFT extends the SM with higher order operators in the Lagrangian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ℒ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𝑆𝑀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6,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charset="0"/>
                                    </a:rPr>
                                    <m:t>Λ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𝒪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6,</m:t>
                          </m:r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8,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charset="0"/>
                                    </a:rPr>
                                    <m:t>Λ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𝒪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8,</m:t>
                          </m:r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+…</m:t>
                      </m:r>
                    </m:oMath>
                  </m:oMathPara>
                </a14:m>
                <a:endParaRPr lang="en-US" dirty="0" smtClean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ℒ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𝑆𝑀</m:t>
                        </m:r>
                      </m:sub>
                    </m:sSub>
                  </m:oMath>
                </a14:m>
                <a:r>
                  <a:rPr lang="en-US" dirty="0" smtClean="0"/>
                  <a:t>: standard model Lagrangian (dimension four, except for Higgs term)</a:t>
                </a:r>
                <a:endParaRPr lang="en-US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Λ</m:t>
                    </m:r>
                  </m:oMath>
                </a14:m>
                <a:r>
                  <a:rPr lang="en-US" dirty="0" smtClean="0"/>
                  <a:t>: energy scale to characterize coefficients,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Λ</m:t>
                    </m:r>
                  </m:oMath>
                </a14:m>
                <a:r>
                  <a:rPr lang="en-US" dirty="0" smtClean="0"/>
                  <a:t> &gt; experimental energy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𝒪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6</m:t>
                        </m:r>
                        <m:r>
                          <a:rPr lang="da-DK" b="0" i="1" smtClean="0">
                            <a:latin typeface="Cambria Math" charset="0"/>
                          </a:rPr>
                          <m:t>/8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: dimension-six/eight operators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6</m:t>
                        </m:r>
                        <m:r>
                          <a:rPr lang="da-DK" b="0" i="1" smtClean="0">
                            <a:latin typeface="Cambria Math" charset="0"/>
                          </a:rPr>
                          <m:t>/8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: dimensionless coefficients for dimension-six/eight operators</a:t>
                </a:r>
                <a:endParaRPr lang="en-US" dirty="0"/>
              </a:p>
              <a:p>
                <a:r>
                  <a:rPr lang="en-US" dirty="0" smtClean="0"/>
                  <a:t>E &lt;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Λ</m:t>
                    </m:r>
                    <m:r>
                      <a:rPr lang="da-DK" b="0" i="0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 smtClean="0"/>
                  <a:t> EFT is a low-energy approximation to new physics.</a:t>
                </a:r>
              </a:p>
              <a:p>
                <a:r>
                  <a:rPr lang="en-US" dirty="0"/>
                  <a:t>Respects gauge </a:t>
                </a:r>
                <a:r>
                  <a:rPr lang="en-US" dirty="0" smtClean="0"/>
                  <a:t>symmetries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477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EFT – Dimension six operators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30787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Focus on dimension-six operators, absorbing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Λ</m:t>
                    </m:r>
                  </m:oMath>
                </a14:m>
                <a:r>
                  <a:rPr lang="en-US" dirty="0" smtClean="0"/>
                  <a:t> into coefficients: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ℒ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ℒ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𝑆𝑀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𝒪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en-US" dirty="0" smtClean="0"/>
                  <a:t>Focus on electroweak self-interactions of vector bosons.</a:t>
                </a:r>
              </a:p>
              <a:p>
                <a:r>
                  <a:rPr lang="en-US" dirty="0" smtClean="0"/>
                  <a:t>Assuming C- and P-conservation, only three independent operators: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𝒪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𝑊𝑊𝑊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𝑇𝑟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𝜇𝜐</m:t>
                            </m:r>
                          </m:sub>
                        </m:sSub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𝜐𝜌</m:t>
                            </m:r>
                          </m:sup>
                        </m:sSup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𝜌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𝜇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 smtClean="0"/>
                  <a:t>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𝒪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𝜇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Φ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†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𝜇𝜐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𝜐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Φ</m:t>
                        </m:r>
                      </m:e>
                    </m:d>
                  </m:oMath>
                </a14:m>
                <a:r>
                  <a:rPr lang="en-US" dirty="0" smtClean="0"/>
                  <a:t>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𝒪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𝜇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Φ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†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𝐵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𝜇𝜐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𝜐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Φ</m:t>
                        </m:r>
                      </m:e>
                    </m:d>
                  </m:oMath>
                </a14:m>
                <a:r>
                  <a:rPr lang="en-US" dirty="0" smtClean="0"/>
                  <a:t> </a:t>
                </a:r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marL="457200" lvl="1" indent="0">
                  <a:buNone/>
                </a:pPr>
                <a:r>
                  <a:rPr lang="en-US" dirty="0" smtClean="0"/>
                  <a:t>With corresponding parameters, c</a:t>
                </a:r>
                <a:r>
                  <a:rPr lang="en-US" baseline="-25000" dirty="0" smtClean="0"/>
                  <a:t>WWW</a:t>
                </a:r>
                <a:r>
                  <a:rPr lang="en-US" dirty="0" smtClean="0"/>
                  <a:t>, c</a:t>
                </a:r>
                <a:r>
                  <a:rPr lang="en-US" baseline="-25000" dirty="0" smtClean="0"/>
                  <a:t>W</a:t>
                </a:r>
                <a:r>
                  <a:rPr lang="en-US" dirty="0" smtClean="0"/>
                  <a:t> and c</a:t>
                </a:r>
                <a:r>
                  <a:rPr lang="en-US" baseline="-25000" dirty="0" smtClean="0"/>
                  <a:t>B</a:t>
                </a:r>
                <a:endParaRPr lang="en-US" baseline="-25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30787"/>
              </a:xfrm>
              <a:blipFill rotWithShape="0"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091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6651"/>
            <a:ext cx="10515600" cy="1325563"/>
          </a:xfrm>
        </p:spPr>
        <p:txBody>
          <a:bodyPr/>
          <a:lstStyle/>
          <a:p>
            <a:r>
              <a:rPr lang="en-US" dirty="0" smtClean="0"/>
              <a:t>EFT – Dimension six operators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72945" y="1690688"/>
                <a:ext cx="4692269" cy="486434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𝒪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𝑊𝑊𝑊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𝑇𝑟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𝜇𝜐</m:t>
                            </m:r>
                          </m:sub>
                        </m:sSub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𝜐𝜌</m:t>
                            </m:r>
                          </m:sup>
                        </m:sSup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𝜌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𝜇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 smtClean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𝒪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𝜇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Φ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†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𝜇𝜐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𝜐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Φ</m:t>
                        </m:r>
                      </m:e>
                    </m:d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𝒪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𝜇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Φ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†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𝐵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𝜇𝜐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𝜐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Φ</m:t>
                        </m:r>
                      </m:e>
                    </m:d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𝜇𝜐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𝐼</m:t>
                        </m:r>
                      </m:sup>
                    </m:sSup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𝜇𝜈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𝐼</m:t>
                        </m:r>
                      </m:sup>
                    </m:sSubSup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 smtClean="0">
                  <a:effectLst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𝐵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𝜇𝜐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 smtClean="0">
                  <a:effectLst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𝜇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𝜈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𝜇𝜐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𝐵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𝜇𝜐</m:t>
                        </m:r>
                      </m:sub>
                    </m:sSub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 smtClean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72945" y="1690688"/>
                <a:ext cx="4692269" cy="4864347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half" idx="2"/>
              </p:nvPr>
            </p:nvSpPr>
            <p:spPr>
              <a:xfrm>
                <a:off x="5365214" y="1382214"/>
                <a:ext cx="6517401" cy="51728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i="1" dirty="0" smtClean="0"/>
                  <a:t>Covariant derivative:</a:t>
                </a:r>
                <a:br>
                  <a:rPr lang="en-US" i="1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𝐼</m:t>
                        </m:r>
                      </m:sup>
                    </m:sSup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𝐼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dirty="0" smtClean="0"/>
                  <a:t>Field-strength tensors: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𝜇𝜈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𝐼</m:t>
                        </m:r>
                      </m:sup>
                    </m:sSubSup>
                    <m:r>
                      <a:rPr lang="da-DK" b="0" i="0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𝜇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𝜈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𝐼</m:t>
                            </m:r>
                          </m:sup>
                        </m:sSubSup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𝜈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𝜇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𝐼</m:t>
                            </m:r>
                          </m:sup>
                        </m:sSubSup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𝐼𝐽𝐾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𝜇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𝐽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𝜈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𝐾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𝜇𝜈</m:t>
                        </m:r>
                      </m:sub>
                    </m:sSub>
                    <m:r>
                      <a:rPr lang="da-DK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𝜇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𝜈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𝜈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𝜇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 smtClean="0">
                  <a:effectLst/>
                </a:endParaRP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400" dirty="0" smtClean="0"/>
                  <a:t>Gauge-bosons: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𝜇</m:t>
                        </m:r>
                      </m:sub>
                      <m:sup>
                        <m:r>
                          <a:rPr lang="en-US" sz="2400" i="1">
                            <a:latin typeface="Cambria Math" charset="0"/>
                          </a:rPr>
                          <m:t>𝐼</m:t>
                        </m:r>
                      </m:sup>
                    </m:sSub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</a:rPr>
                  <a:t> </a:t>
                </a:r>
                <a:endParaRPr lang="en-US" sz="2400" dirty="0" smtClean="0">
                  <a:effectLst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charset="0"/>
                      </a:rPr>
                      <m:t>Φ</m:t>
                    </m:r>
                  </m:oMath>
                </a14:m>
                <a:r>
                  <a:rPr lang="en-US" sz="2400" dirty="0" smtClean="0"/>
                  <a:t> is the Higgs-doublet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𝑊</m:t>
                        </m:r>
                      </m:sub>
                    </m:sSub>
                  </m:oMath>
                </a14:m>
                <a:r>
                  <a:rPr lang="en-US" sz="2400" dirty="0" smtClean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𝑔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 smtClean="0"/>
                  <a:t> are weak and U(1) Y coupling constants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365214" y="1382214"/>
                <a:ext cx="6517401" cy="5172821"/>
              </a:xfrm>
              <a:blipFill rotWithShape="0">
                <a:blip r:embed="rId3"/>
                <a:stretch>
                  <a:fillRect l="-1871" t="-2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94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11737"/>
            <a:ext cx="10515600" cy="1325563"/>
          </a:xfrm>
        </p:spPr>
        <p:txBody>
          <a:bodyPr/>
          <a:lstStyle/>
          <a:p>
            <a:r>
              <a:rPr lang="en-US" dirty="0" smtClean="0"/>
              <a:t>From EFT to UFO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51685"/>
            <a:ext cx="10515600" cy="87070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</a:t>
            </a:r>
            <a:r>
              <a:rPr lang="en-US" dirty="0" smtClean="0"/>
              <a:t>efine an EFT Lagrangian using FeynRules</a:t>
            </a:r>
          </a:p>
          <a:p>
            <a:r>
              <a:rPr lang="en-US" dirty="0"/>
              <a:t>E</a:t>
            </a:r>
            <a:r>
              <a:rPr lang="en-US" dirty="0" smtClean="0"/>
              <a:t>xport a UFO SM+EFT model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20646" y="2304211"/>
            <a:ext cx="9550708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LOD6 := Block[{mu,nu,rho,ii,jj,kk,Bhat,What},</a:t>
            </a:r>
          </a:p>
          <a:p>
            <a:endParaRPr lang="en-US" noProof="1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What[mu_,nu_,ii_,jj_] := Module[{aa}, -I/2 gw PauliSigma[aa,ii,jj]</a:t>
            </a:r>
          </a:p>
          <a:p>
            <a:r>
              <a:rPr lang="en-US" noProof="1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                               FS[Wi,mu,nu,aa]];</a:t>
            </a:r>
          </a:p>
          <a:p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Bhat[mu_,nu_]         := -I/2 g1 FS[B,mu,nu];</a:t>
            </a:r>
          </a:p>
          <a:p>
            <a:endParaRPr lang="en-US" noProof="1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ExpandIndices[</a:t>
            </a:r>
          </a:p>
          <a:p>
            <a:r>
              <a:rPr lang="en-US" noProof="1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 ocWWW What[mu,nu,ii,jj] What[nu,rho,jj,kk] What[rho,mu,kk,ii] +</a:t>
            </a:r>
          </a:p>
          <a:p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  ocW DC[Phibar[ii],mu] What[mu,nu,ii,jj] DC[Phi[jj],nu] +</a:t>
            </a:r>
          </a:p>
          <a:p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  ocB DC[Phibar[ii],mu] Bhat[mu,nu] DC[Phi[ii],nu]</a:t>
            </a:r>
          </a:p>
          <a:p>
            <a:endParaRPr lang="en-US" noProof="1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noProof="1" smtClean="0">
                <a:latin typeface="Courier New" charset="0"/>
                <a:ea typeface="Courier New" charset="0"/>
                <a:cs typeface="Courier New" charset="0"/>
              </a:rPr>
              <a:t>  ,FlavorExpand-&gt;True] ]; </a:t>
            </a:r>
            <a:endParaRPr lang="en-US" noProof="1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749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EFT – Notes on using FeynRules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FeynRules Covariant Derivative is different than theory for EFT</a:t>
                </a:r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𝐷𝐶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𝐼</m:t>
                        </m:r>
                      </m:sup>
                    </m:sSup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𝐼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dirty="0" smtClean="0"/>
                  <a:t>		(FeynRules)</a:t>
                </a:r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𝐼</m:t>
                        </m:r>
                      </m:sup>
                    </m:sSup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𝐼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dirty="0" smtClean="0"/>
                  <a:t> 	(EFT theory)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Result is change of sign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𝜇𝜐</m:t>
                        </m:r>
                      </m:sub>
                    </m:sSub>
                  </m:oMath>
                </a14:m>
                <a:r>
                  <a:rPr lang="en-US" dirty="0" smtClean="0"/>
                  <a:t> (</a:t>
                </a:r>
                <a:r>
                  <a:rPr lang="en-US" sz="2400" noProof="1" smtClean="0">
                    <a:latin typeface="Courier New" charset="0"/>
                    <a:ea typeface="Courier New" charset="0"/>
                    <a:cs typeface="Courier New" charset="0"/>
                  </a:rPr>
                  <a:t>What</a:t>
                </a:r>
                <a:r>
                  <a:rPr lang="en-US" dirty="0" smtClean="0"/>
                  <a:t>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𝐵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𝜇𝜐</m:t>
                        </m:r>
                      </m:sub>
                    </m:sSub>
                  </m:oMath>
                </a14:m>
                <a:r>
                  <a:rPr lang="en-US" dirty="0" smtClean="0"/>
                  <a:t> (</a:t>
                </a:r>
                <a:r>
                  <a:rPr lang="en-US" sz="2400" noProof="1" smtClean="0">
                    <a:latin typeface="Courier New" charset="0"/>
                    <a:ea typeface="Courier New" charset="0"/>
                    <a:cs typeface="Courier New" charset="0"/>
                  </a:rPr>
                  <a:t>Bhat</a:t>
                </a:r>
                <a:r>
                  <a:rPr lang="en-US" dirty="0" smtClean="0"/>
                  <a:t>) definitions in FeynRules.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552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Standard Physics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6105414" cy="4665662"/>
          </a:xfrm>
        </p:spPr>
        <p:txBody>
          <a:bodyPr>
            <a:normAutofit/>
          </a:bodyPr>
          <a:lstStyle/>
          <a:p>
            <a:r>
              <a:rPr lang="en-US" dirty="0" smtClean="0"/>
              <a:t>Hypothesis new model extending the standard model.</a:t>
            </a:r>
          </a:p>
          <a:p>
            <a:r>
              <a:rPr lang="en-US" dirty="0" smtClean="0"/>
              <a:t>Compare it to experimental data.</a:t>
            </a:r>
          </a:p>
          <a:p>
            <a:pPr lvl="1"/>
            <a:r>
              <a:rPr lang="en-US" dirty="0" smtClean="0"/>
              <a:t>For example, accelerator experiments, such as ATLAS or CMS at CERN.</a:t>
            </a:r>
          </a:p>
          <a:p>
            <a:pPr lvl="1"/>
            <a:r>
              <a:rPr lang="en-US" dirty="0" smtClean="0"/>
              <a:t>Use Monte-</a:t>
            </a:r>
            <a:r>
              <a:rPr lang="en-US" dirty="0"/>
              <a:t>C</a:t>
            </a:r>
            <a:r>
              <a:rPr lang="en-US" dirty="0" smtClean="0"/>
              <a:t>arlo event generators to create model data.</a:t>
            </a:r>
          </a:p>
          <a:p>
            <a:pPr lvl="1"/>
            <a:r>
              <a:rPr lang="en-US" dirty="0" smtClean="0"/>
              <a:t>Run model data through a detector simulator.</a:t>
            </a:r>
          </a:p>
          <a:p>
            <a:pPr lvl="1"/>
            <a:r>
              <a:rPr lang="en-US" dirty="0" smtClean="0"/>
              <a:t>Fit model to data.</a:t>
            </a:r>
          </a:p>
          <a:p>
            <a:r>
              <a:rPr lang="en-US" dirty="0" smtClean="0"/>
              <a:t>Win Nobel prize</a:t>
            </a:r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43613" y="2210594"/>
            <a:ext cx="4762500" cy="35814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71179" y="5797172"/>
            <a:ext cx="3955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smtClean="0">
                <a:hlinkClick r:id="rId3"/>
              </a:rPr>
              <a:t>en.wikipedia.org/wiki/Standard_Model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96516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20</a:t>
            </a:fld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186480"/>
              </p:ext>
            </p:extLst>
          </p:nvPr>
        </p:nvGraphicFramePr>
        <p:xfrm>
          <a:off x="2648026" y="566400"/>
          <a:ext cx="6895948" cy="550486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740054"/>
                <a:gridCol w="5155894"/>
              </a:tblGrid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</a:t>
                      </a:r>
                      <a:r>
                        <a:rPr lang="en-US" sz="2400" baseline="0" dirty="0" smtClean="0"/>
                        <a:t> 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SherpaWeight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2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EFT</a:t>
                      </a:r>
                      <a:r>
                        <a:rPr lang="en-US" sz="2400" baseline="0" dirty="0" smtClean="0"/>
                        <a:t> model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</a:t>
                      </a:r>
                      <a:r>
                        <a:rPr lang="en-US" sz="2400" baseline="0" dirty="0" smtClean="0"/>
                        <a:t> 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Choose process and generate</a:t>
                      </a:r>
                      <a:r>
                        <a:rPr lang="en-US" sz="2400" baseline="0" dirty="0" smtClean="0"/>
                        <a:t> events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4</a:t>
                      </a:r>
                      <a:endParaRPr 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Choose observables and binning</a:t>
                      </a:r>
                      <a:endParaRPr 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Test EFT model</a:t>
                      </a:r>
                      <a:endParaRPr lang="en-US" sz="2400" dirty="0"/>
                    </a:p>
                  </a:txBody>
                  <a:tcPr anchor="ctr"/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6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Test</a:t>
                      </a:r>
                      <a:r>
                        <a:rPr lang="en-US" sz="2400" baseline="0" dirty="0" smtClean="0"/>
                        <a:t> reweighting</a:t>
                      </a:r>
                      <a:endParaRPr lang="en-US" sz="2400" dirty="0"/>
                    </a:p>
                  </a:txBody>
                  <a:tcPr anchor="ctr"/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Fit EFT to SM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179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Choice of Process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Easily recognizable hard-process (high P</a:t>
                </a:r>
                <a:r>
                  <a:rPr lang="en-US" baseline="-25000" dirty="0" smtClean="0"/>
                  <a:t>T</a:t>
                </a:r>
                <a:r>
                  <a:rPr lang="en-US" dirty="0" smtClean="0"/>
                  <a:t> leptons) at ATLAS</a:t>
                </a:r>
              </a:p>
              <a:p>
                <a:r>
                  <a:rPr lang="en-US" dirty="0" smtClean="0"/>
                  <a:t>Some combination of EW bosons: W</a:t>
                </a:r>
                <a:r>
                  <a:rPr lang="en-US" baseline="30000" dirty="0" smtClean="0"/>
                  <a:t>+</a:t>
                </a:r>
                <a:r>
                  <a:rPr lang="en-US" dirty="0" smtClean="0"/>
                  <a:t>, W</a:t>
                </a:r>
                <a:r>
                  <a:rPr lang="en-US" baseline="30000" dirty="0" smtClean="0"/>
                  <a:t>−</a:t>
                </a:r>
                <a:r>
                  <a:rPr lang="en-US" dirty="0" smtClean="0"/>
                  <a:t>, Z, and/or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dirty="0" smtClean="0"/>
                  <a:t> (photons)</a:t>
                </a:r>
              </a:p>
              <a:p>
                <a:r>
                  <a:rPr lang="en-US" dirty="0" smtClean="0"/>
                  <a:t>Contain vertices affected by all three operators</a:t>
                </a:r>
              </a:p>
              <a:p>
                <a:r>
                  <a:rPr lang="en-US" dirty="0" smtClean="0"/>
                  <a:t>Chose WZ-production (specifically W</a:t>
                </a:r>
                <a:r>
                  <a:rPr lang="en-US" baseline="30000" dirty="0" smtClean="0"/>
                  <a:t>+</a:t>
                </a:r>
                <a:r>
                  <a:rPr lang="en-US" dirty="0" smtClean="0"/>
                  <a:t> Z)</a:t>
                </a:r>
              </a:p>
              <a:p>
                <a:r>
                  <a:rPr lang="en-US" dirty="0" smtClean="0"/>
                  <a:t>Begin with only parton-level events</a:t>
                </a:r>
                <a:endParaRPr lang="en-US" dirty="0"/>
              </a:p>
              <a:p>
                <a:r>
                  <a:rPr lang="en-US" dirty="0" smtClean="0"/>
                  <a:t>TODO: tree diagrams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20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1904"/>
            <a:ext cx="10515600" cy="1325563"/>
          </a:xfrm>
        </p:spPr>
        <p:txBody>
          <a:bodyPr/>
          <a:lstStyle/>
          <a:p>
            <a:r>
              <a:rPr lang="en-US" dirty="0" smtClean="0"/>
              <a:t>Choice of Event </a:t>
            </a:r>
            <a:r>
              <a:rPr lang="en-US" dirty="0"/>
              <a:t>G</a:t>
            </a:r>
            <a:r>
              <a:rPr lang="en-US" dirty="0" smtClean="0"/>
              <a:t>eneration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9185"/>
                <a:ext cx="10795612" cy="518229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WZ-production cross-section for standard model: 18.5 pb</a:t>
                </a:r>
              </a:p>
              <a:p>
                <a:r>
                  <a:rPr lang="en-US" dirty="0" smtClean="0"/>
                  <a:t>Chose EFT model parameters that approximately double the SM cross-section:</a:t>
                </a:r>
              </a:p>
              <a:p>
                <a:pPr lvl="1"/>
                <a:r>
                  <a:rPr lang="en-US" dirty="0" smtClean="0"/>
                  <a:t>c</a:t>
                </a:r>
                <a:r>
                  <a:rPr lang="en-US" baseline="-25000" dirty="0" smtClean="0"/>
                  <a:t>WWW</a:t>
                </a:r>
                <a:r>
                  <a:rPr lang="en-US" dirty="0" smtClean="0"/>
                  <a:t>	= 3×10</a:t>
                </a:r>
                <a:r>
                  <a:rPr lang="en-US" baseline="30000" dirty="0" smtClean="0"/>
                  <a:t>−5</a:t>
                </a:r>
                <a:r>
                  <a:rPr lang="en-US" dirty="0" smtClean="0"/>
                  <a:t> GeV</a:t>
                </a:r>
                <a:r>
                  <a:rPr lang="en-US" baseline="30000" dirty="0" smtClean="0"/>
                  <a:t>−2</a:t>
                </a:r>
                <a:r>
                  <a:rPr lang="en-US" dirty="0" smtClean="0"/>
                  <a:t>	</a:t>
                </a:r>
                <a:r>
                  <a:rPr lang="da-DK" dirty="0"/>
                  <a:t> </a:t>
                </a:r>
                <a14:m>
                  <m:oMath xmlns:m="http://schemas.openxmlformats.org/officeDocument/2006/math">
                    <m:r>
                      <a:rPr lang="da-DK" i="1">
                        <a:latin typeface="Cambria Math" charset="0"/>
                      </a:rPr>
                      <m:t>→ </m:t>
                    </m:r>
                  </m:oMath>
                </a14:m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charset="0"/>
                      </a:rPr>
                      <m:t>𝜎</m:t>
                    </m:r>
                  </m:oMath>
                </a14:m>
                <a:r>
                  <a:rPr lang="en-US" dirty="0" smtClean="0"/>
                  <a:t> = 30.4 pb</a:t>
                </a:r>
              </a:p>
              <a:p>
                <a:pPr lvl="1"/>
                <a:r>
                  <a:rPr lang="en-US" dirty="0" smtClean="0"/>
                  <a:t>c</a:t>
                </a:r>
                <a:r>
                  <a:rPr lang="en-US" baseline="-25000" dirty="0" smtClean="0"/>
                  <a:t>W</a:t>
                </a:r>
                <a:r>
                  <a:rPr lang="en-US" dirty="0" smtClean="0"/>
                  <a:t>	= 5×10</a:t>
                </a:r>
                <a:r>
                  <a:rPr lang="en-US" baseline="30000" dirty="0"/>
                  <a:t>−5</a:t>
                </a:r>
                <a:r>
                  <a:rPr lang="en-US" dirty="0"/>
                  <a:t> GeV</a:t>
                </a:r>
                <a:r>
                  <a:rPr lang="en-US" baseline="30000" dirty="0"/>
                  <a:t>−2</a:t>
                </a:r>
                <a:r>
                  <a:rPr lang="en-US" dirty="0"/>
                  <a:t>	</a:t>
                </a:r>
                <a:r>
                  <a:rPr lang="da-DK" dirty="0"/>
                  <a:t> </a:t>
                </a:r>
                <a14:m>
                  <m:oMath xmlns:m="http://schemas.openxmlformats.org/officeDocument/2006/math">
                    <m:r>
                      <a:rPr lang="da-DK" i="1">
                        <a:latin typeface="Cambria Math" charset="0"/>
                      </a:rPr>
                      <m:t>→ </m:t>
                    </m:r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da-DK" i="1">
                        <a:latin typeface="Cambria Math" charset="0"/>
                      </a:rPr>
                      <m:t>𝜎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 smtClean="0"/>
                  <a:t>30.7 </a:t>
                </a:r>
                <a:r>
                  <a:rPr lang="en-US" dirty="0"/>
                  <a:t>pb</a:t>
                </a:r>
              </a:p>
              <a:p>
                <a:pPr lvl="1"/>
                <a:r>
                  <a:rPr lang="en-US" dirty="0" smtClean="0"/>
                  <a:t>c</a:t>
                </a:r>
                <a:r>
                  <a:rPr lang="en-US" baseline="-25000" dirty="0" smtClean="0"/>
                  <a:t>B</a:t>
                </a:r>
                <a:r>
                  <a:rPr lang="en-US" dirty="0" smtClean="0"/>
                  <a:t>	= 9×10</a:t>
                </a:r>
                <a:r>
                  <a:rPr lang="en-US" baseline="30000" dirty="0" smtClean="0"/>
                  <a:t>−4</a:t>
                </a:r>
                <a:r>
                  <a:rPr lang="en-US" dirty="0" smtClean="0"/>
                  <a:t> </a:t>
                </a:r>
                <a:r>
                  <a:rPr lang="en-US" dirty="0"/>
                  <a:t>GeV</a:t>
                </a:r>
                <a:r>
                  <a:rPr lang="en-US" baseline="30000" dirty="0"/>
                  <a:t>−2</a:t>
                </a:r>
                <a:r>
                  <a:rPr lang="en-US" dirty="0"/>
                  <a:t>	</a:t>
                </a:r>
                <a:r>
                  <a:rPr lang="da-DK" dirty="0"/>
                  <a:t> </a:t>
                </a:r>
                <a14:m>
                  <m:oMath xmlns:m="http://schemas.openxmlformats.org/officeDocument/2006/math">
                    <m:r>
                      <a:rPr lang="da-DK" i="1">
                        <a:latin typeface="Cambria Math" charset="0"/>
                      </a:rPr>
                      <m:t>→ </m:t>
                    </m:r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da-DK" i="1">
                        <a:latin typeface="Cambria Math" charset="0"/>
                      </a:rPr>
                      <m:t>𝜎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 smtClean="0"/>
                  <a:t>31.7 pb</a:t>
                </a:r>
              </a:p>
              <a:p>
                <a:pPr lvl="1"/>
                <a:r>
                  <a:rPr lang="en-US" dirty="0" smtClean="0"/>
                  <a:t>All				</a:t>
                </a:r>
                <a:r>
                  <a:rPr lang="da-DK" dirty="0"/>
                  <a:t> </a:t>
                </a:r>
                <a14:m>
                  <m:oMath xmlns:m="http://schemas.openxmlformats.org/officeDocument/2006/math">
                    <m:r>
                      <a:rPr lang="da-DK" i="1">
                        <a:latin typeface="Cambria Math" charset="0"/>
                      </a:rPr>
                      <m:t>→ </m:t>
                    </m:r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da-DK" i="1">
                        <a:latin typeface="Cambria Math" charset="0"/>
                      </a:rPr>
                      <m:t>𝜎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 smtClean="0"/>
                  <a:t>42.8 </a:t>
                </a:r>
                <a:r>
                  <a:rPr lang="en-US" dirty="0"/>
                  <a:t>pb</a:t>
                </a:r>
              </a:p>
              <a:p>
                <a:r>
                  <a:rPr lang="en-US" dirty="0" smtClean="0"/>
                  <a:t>Chose a target integrated luminosity of 10</a:t>
                </a:r>
                <a:r>
                  <a:rPr lang="en-US" dirty="0"/>
                  <a:t> fb</a:t>
                </a:r>
                <a:r>
                  <a:rPr lang="en-US" baseline="30000" dirty="0"/>
                  <a:t>−</a:t>
                </a:r>
                <a:r>
                  <a:rPr lang="en-US" baseline="30000" dirty="0" smtClean="0"/>
                  <a:t>1</a:t>
                </a:r>
                <a:r>
                  <a:rPr lang="en-US" dirty="0" smtClean="0"/>
                  <a:t>.</a:t>
                </a:r>
              </a:p>
              <a:p>
                <a:pPr marL="457200" lvl="1" indent="0">
                  <a:buNone/>
                </a:pPr>
                <a:r>
                  <a:rPr lang="en-US" dirty="0" smtClean="0"/>
                  <a:t>(ATLAS delivers a </a:t>
                </a:r>
                <a:r>
                  <a:rPr lang="da-DK" dirty="0" smtClean="0"/>
                  <a:t>minimum of </a:t>
                </a:r>
                <a:r>
                  <a:rPr lang="en-US" dirty="0" smtClean="0"/>
                  <a:t>20 fb</a:t>
                </a:r>
                <a:r>
                  <a:rPr lang="en-US" baseline="30000" dirty="0" smtClean="0"/>
                  <a:t>−1</a:t>
                </a:r>
                <a:r>
                  <a:rPr lang="en-US" dirty="0"/>
                  <a:t> </a:t>
                </a:r>
                <a:r>
                  <a:rPr lang="en-US" dirty="0" smtClean="0"/>
                  <a:t>per year).</a:t>
                </a:r>
              </a:p>
              <a:p>
                <a:r>
                  <a:rPr lang="en-US" dirty="0" smtClean="0"/>
                  <a:t>Require </a:t>
                </a:r>
                <a:r>
                  <a:rPr lang="da-DK" dirty="0" smtClean="0"/>
                  <a:t>~430000 events	</a:t>
                </a:r>
                <a14:m>
                  <m:oMath xmlns:m="http://schemas.openxmlformats.org/officeDocument/2006/math">
                    <m:r>
                      <a:rPr lang="da-DK" i="1">
                        <a:latin typeface="Cambria Math" charset="0"/>
                      </a:rPr>
                      <m:t>→ </m:t>
                    </m:r>
                  </m:oMath>
                </a14:m>
                <a:r>
                  <a:rPr lang="en-US" dirty="0"/>
                  <a:t>	</a:t>
                </a:r>
                <a:r>
                  <a:rPr lang="en-US" dirty="0" smtClean="0"/>
                  <a:t>chose 1000000 events per dataset</a:t>
                </a:r>
              </a:p>
              <a:p>
                <a:r>
                  <a:rPr lang="en-US" dirty="0" smtClean="0"/>
                  <a:t>Time to generate: 7–8 minutes per dataset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9185"/>
                <a:ext cx="10795612" cy="5182290"/>
              </a:xfrm>
              <a:blipFill rotWithShape="0">
                <a:blip r:embed="rId2"/>
                <a:stretch>
                  <a:fillRect l="-1017" t="-1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697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23</a:t>
            </a:fld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401070"/>
              </p:ext>
            </p:extLst>
          </p:nvPr>
        </p:nvGraphicFramePr>
        <p:xfrm>
          <a:off x="2648026" y="566400"/>
          <a:ext cx="6895948" cy="550486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740054"/>
                <a:gridCol w="5155894"/>
              </a:tblGrid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</a:t>
                      </a:r>
                      <a:r>
                        <a:rPr lang="en-US" sz="2400" baseline="0" dirty="0" smtClean="0"/>
                        <a:t> 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SherpaWeight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2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EFT</a:t>
                      </a:r>
                      <a:r>
                        <a:rPr lang="en-US" sz="2400" baseline="0" dirty="0" smtClean="0"/>
                        <a:t> model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</a:t>
                      </a:r>
                      <a:r>
                        <a:rPr lang="en-US" sz="2400" baseline="0" dirty="0" smtClean="0"/>
                        <a:t> 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Choose process and generate</a:t>
                      </a:r>
                      <a:r>
                        <a:rPr lang="en-US" sz="2400" baseline="0" dirty="0" smtClean="0"/>
                        <a:t> events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Choose observables and binning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5</a:t>
                      </a:r>
                      <a:endParaRPr 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Test EFT model</a:t>
                      </a:r>
                      <a:endParaRPr 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6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Test</a:t>
                      </a:r>
                      <a:r>
                        <a:rPr lang="en-US" sz="2400" baseline="0" dirty="0" smtClean="0"/>
                        <a:t> reweighting</a:t>
                      </a:r>
                      <a:endParaRPr lang="en-US" sz="2400" dirty="0"/>
                    </a:p>
                  </a:txBody>
                  <a:tcPr anchor="ctr"/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Fit EFT to SM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207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Choice of Observables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Phase-space (4-momenta) observables are common, so we chose:</a:t>
                </a:r>
              </a:p>
              <a:p>
                <a:pPr lvl="1"/>
                <a:r>
                  <a:rPr lang="en-US" dirty="0" smtClean="0"/>
                  <a:t>P</a:t>
                </a:r>
                <a:r>
                  <a:rPr lang="en-US" baseline="-25000" dirty="0" smtClean="0"/>
                  <a:t>T</a:t>
                </a:r>
                <a:r>
                  <a:rPr lang="en-US" dirty="0" smtClean="0"/>
                  <a:t>(Z) – the transverse momentum of the Z-boson</a:t>
                </a:r>
              </a:p>
              <a:p>
                <a:pPr lvl="1"/>
                <a:r>
                  <a:rPr lang="en-US" dirty="0" smtClean="0"/>
                  <a:t>M(WZ) – the invariant mass of the WZ two-particle-system</a:t>
                </a:r>
              </a:p>
              <a:p>
                <a:pPr lvl="1"/>
                <a:r>
                  <a:rPr lang="en-US" dirty="0" smtClean="0"/>
                  <a:t>y(Z) – the rapidity of the Z-boson</a:t>
                </a:r>
              </a:p>
              <a:p>
                <a:pPr lvl="1"/>
                <a:r>
                  <a:rPr lang="en-US" dirty="0" smtClean="0"/>
                  <a:t>Could also have chosen: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charset="0"/>
                          </a:rPr>
                          <m:t>𝜙</m:t>
                        </m:r>
                      </m:e>
                      <m:sub>
                        <m:r>
                          <a:rPr lang="da-DK" b="0" i="1" smtClean="0">
                            <a:latin typeface="Cambria Math" charset="0"/>
                          </a:rPr>
                          <m:t>𝑍</m:t>
                        </m:r>
                      </m:sub>
                    </m:sSub>
                  </m:oMath>
                </a14:m>
                <a:r>
                  <a:rPr lang="en-US" dirty="0" smtClean="0"/>
                  <a:t> (azimuth angle of Z)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charset="0"/>
                          </a:rPr>
                          <m:t>𝜂</m:t>
                        </m:r>
                      </m:e>
                      <m:sub>
                        <m:r>
                          <a:rPr lang="da-DK" i="1">
                            <a:latin typeface="Cambria Math" charset="0"/>
                          </a:rPr>
                          <m:t>𝑍</m:t>
                        </m:r>
                      </m:sub>
                    </m:sSub>
                  </m:oMath>
                </a14:m>
                <a:r>
                  <a:rPr lang="en-US" dirty="0" smtClean="0"/>
                  <a:t> (pseudo-rapidity of Z), amongst others.</a:t>
                </a:r>
              </a:p>
              <a:p>
                <a:r>
                  <a:rPr lang="en-US" dirty="0" smtClean="0"/>
                  <a:t>Also chose: optimal observables</a:t>
                </a:r>
              </a:p>
              <a:p>
                <a:pPr lvl="1"/>
                <a:r>
                  <a:rPr lang="en-US" dirty="0" smtClean="0"/>
                  <a:t>Optimal observables are a constructed observable, that minimizes statistical error for a given model parameter.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756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Observables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785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Choice of Binning and Data Range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avoid having long sparse data tails, dataset ranges were allowed to exclude up to 10 events at 10 fb</a:t>
            </a:r>
            <a:r>
              <a:rPr lang="en-US" baseline="30000" dirty="0" smtClean="0"/>
              <a:t>−1</a:t>
            </a:r>
            <a:r>
              <a:rPr lang="en-US" dirty="0" smtClean="0"/>
              <a:t>.</a:t>
            </a:r>
          </a:p>
          <a:p>
            <a:r>
              <a:rPr lang="en-US" dirty="0" smtClean="0"/>
              <a:t>Equal bin-widths were chosen for simplicity.</a:t>
            </a:r>
          </a:p>
          <a:p>
            <a:r>
              <a:rPr lang="en-US" dirty="0" smtClean="0"/>
              <a:t>Number of bins was selected after minimizing a bin-optimization function, called cross-validation.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016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2446"/>
            <a:ext cx="10515600" cy="1024098"/>
          </a:xfrm>
        </p:spPr>
        <p:txBody>
          <a:bodyPr/>
          <a:lstStyle/>
          <a:p>
            <a:pPr algn="ctr"/>
            <a:r>
              <a:rPr lang="en-US" dirty="0" smtClean="0"/>
              <a:t>Bin Optimization using Cross-Validation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7" y="2156039"/>
            <a:ext cx="5747656" cy="3800201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542" y="2156039"/>
            <a:ext cx="5747657" cy="380020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27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39487" y="5956240"/>
            <a:ext cx="5747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Cross-validation minimization objective for M(WZ)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6139542" y="5956239"/>
            <a:ext cx="5747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Cross-validation minimization objective for O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(c</a:t>
            </a:r>
            <a:r>
              <a:rPr lang="en-US" sz="2000" baseline="-25000" dirty="0" smtClean="0"/>
              <a:t>W</a:t>
            </a:r>
            <a:r>
              <a:rPr lang="en-US" sz="2000" dirty="0" smtClean="0"/>
              <a:t>)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937908" y="1137678"/>
                <a:ext cx="4316185" cy="8768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2−</m:t>
                          </m:r>
                          <m:f>
                            <m:f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+1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908" y="1137678"/>
                <a:ext cx="4316185" cy="8768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4434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28</a:t>
            </a:fld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594324"/>
              </p:ext>
            </p:extLst>
          </p:nvPr>
        </p:nvGraphicFramePr>
        <p:xfrm>
          <a:off x="2648026" y="566400"/>
          <a:ext cx="6895948" cy="550486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740054"/>
                <a:gridCol w="5155894"/>
              </a:tblGrid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</a:t>
                      </a:r>
                      <a:r>
                        <a:rPr lang="en-US" sz="2400" baseline="0" dirty="0" smtClean="0"/>
                        <a:t> 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SherpaWeight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2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EFT</a:t>
                      </a:r>
                      <a:r>
                        <a:rPr lang="en-US" sz="2400" baseline="0" dirty="0" smtClean="0"/>
                        <a:t> model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</a:t>
                      </a:r>
                      <a:r>
                        <a:rPr lang="en-US" sz="2400" baseline="0" dirty="0" smtClean="0"/>
                        <a:t> 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Choose process and generate</a:t>
                      </a:r>
                      <a:r>
                        <a:rPr lang="en-US" sz="2400" baseline="0" dirty="0" smtClean="0"/>
                        <a:t> events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Choose observables and binning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5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Test EFT model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6</a:t>
                      </a:r>
                      <a:endParaRPr 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Test</a:t>
                      </a:r>
                      <a:r>
                        <a:rPr lang="en-US" sz="2400" baseline="0" dirty="0" smtClean="0"/>
                        <a:t> reweighting</a:t>
                      </a:r>
                      <a:endParaRPr 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7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Fit EFT to SM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563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9177"/>
            <a:ext cx="10515600" cy="1325563"/>
          </a:xfrm>
        </p:spPr>
        <p:txBody>
          <a:bodyPr/>
          <a:lstStyle/>
          <a:p>
            <a:r>
              <a:rPr lang="en-US" dirty="0" smtClean="0"/>
              <a:t>Test EFT model – Compare EFT to AGC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</p:spPr>
            <p:txBody>
              <a:bodyPr/>
              <a:lstStyle/>
              <a:p>
                <a:r>
                  <a:rPr lang="en-US" dirty="0" smtClean="0"/>
                  <a:t>How should we test that our EFT UFO model works correctly?</a:t>
                </a:r>
                <a:br>
                  <a:rPr lang="en-US" dirty="0" smtClean="0"/>
                </a:br>
                <a:r>
                  <a:rPr lang="en-US" dirty="0" smtClean="0"/>
                  <a:t>Answer: Compare it to another comparable model.</a:t>
                </a:r>
              </a:p>
              <a:p>
                <a:r>
                  <a:rPr lang="en-US" dirty="0" smtClean="0"/>
                  <a:t>No other implementation of EFT is available.</a:t>
                </a:r>
              </a:p>
              <a:p>
                <a:r>
                  <a:rPr lang="en-US" dirty="0" smtClean="0"/>
                  <a:t>Can compare to an Anomalous Gauge Coupling (AGC) model.</a:t>
                </a:r>
              </a:p>
              <a:p>
                <a:r>
                  <a:rPr lang="en-US" dirty="0"/>
                  <a:t>E</a:t>
                </a:r>
                <a:r>
                  <a:rPr lang="en-US" dirty="0" smtClean="0"/>
                  <a:t>quivalent model parameters: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𝑐</m:t>
                        </m:r>
                      </m:e>
                      <m:sub>
                        <m:r>
                          <a:rPr lang="en-US" i="1"/>
                          <m:t>𝑊𝑊𝑊</m:t>
                        </m:r>
                      </m:sub>
                    </m:sSub>
                    <m:r>
                      <a:rPr lang="en-US" i="1"/>
                      <m:t>=</m:t>
                    </m:r>
                    <m:f>
                      <m:fPr>
                        <m:ctrlPr>
                          <a:rPr lang="en-US" i="1"/>
                        </m:ctrlPr>
                      </m:fPr>
                      <m:num>
                        <m:r>
                          <a:rPr lang="en-US" i="1"/>
                          <m:t>2</m:t>
                        </m:r>
                      </m:num>
                      <m:den>
                        <m:r>
                          <a:rPr lang="en-US" i="1"/>
                          <m:t>3</m:t>
                        </m:r>
                        <m:sSubSup>
                          <m:sSubSupPr>
                            <m:ctrlPr>
                              <a:rPr lang="en-US" i="1"/>
                            </m:ctrlPr>
                          </m:sSubSupPr>
                          <m:e>
                            <m:r>
                              <a:rPr lang="en-US" i="1"/>
                              <m:t>𝑔</m:t>
                            </m:r>
                          </m:e>
                          <m:sub>
                            <m:r>
                              <a:rPr lang="en-US" i="1"/>
                              <m:t>𝑊</m:t>
                            </m:r>
                          </m:sub>
                          <m:sup>
                            <m:r>
                              <a:rPr lang="en-US" i="1"/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/>
                            </m:ctrlPr>
                          </m:sSubSupPr>
                          <m:e>
                            <m:r>
                              <a:rPr lang="en-US" i="1"/>
                              <m:t>𝑚</m:t>
                            </m:r>
                          </m:e>
                          <m:sub>
                            <m:r>
                              <a:rPr lang="en-US" i="1"/>
                              <m:t>𝑊</m:t>
                            </m:r>
                          </m:sub>
                          <m:sup>
                            <m:r>
                              <a:rPr lang="en-US" i="1"/>
                              <m:t>2</m:t>
                            </m:r>
                          </m:sup>
                        </m:sSubSup>
                      </m:den>
                    </m:f>
                    <m:r>
                      <a:rPr lang="en-US" i="1"/>
                      <m:t> 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𝜆</m:t>
                        </m:r>
                      </m:e>
                      <m:sub>
                        <m:r>
                          <a:rPr lang="en-US" i="1"/>
                          <m:t>𝛾</m:t>
                        </m:r>
                        <m:r>
                          <a:rPr lang="en-US" i="1"/>
                          <m:t>/</m:t>
                        </m:r>
                        <m:r>
                          <a:rPr lang="en-US" i="1"/>
                          <m:t>𝑍</m:t>
                        </m:r>
                      </m:sub>
                    </m:sSub>
                  </m:oMath>
                </a14:m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𝑐</m:t>
                        </m:r>
                      </m:e>
                      <m:sub>
                        <m:r>
                          <a:rPr lang="en-US" i="1"/>
                          <m:t>𝑊</m:t>
                        </m:r>
                      </m:sub>
                    </m:sSub>
                    <m:r>
                      <a:rPr lang="en-US" i="1"/>
                      <m:t>=</m:t>
                    </m:r>
                    <m:f>
                      <m:fPr>
                        <m:ctrlPr>
                          <a:rPr lang="en-US" i="1"/>
                        </m:ctrlPr>
                      </m:fPr>
                      <m:num>
                        <m:r>
                          <a:rPr lang="en-US" i="1"/>
                          <m:t>2</m:t>
                        </m:r>
                      </m:num>
                      <m:den>
                        <m:sSubSup>
                          <m:sSubSupPr>
                            <m:ctrlPr>
                              <a:rPr lang="en-US" i="1"/>
                            </m:ctrlPr>
                          </m:sSubSupPr>
                          <m:e>
                            <m:r>
                              <a:rPr lang="en-US" i="1"/>
                              <m:t>𝑚</m:t>
                            </m:r>
                          </m:e>
                          <m:sub>
                            <m:r>
                              <a:rPr lang="en-US" i="1"/>
                              <m:t>𝑍</m:t>
                            </m:r>
                          </m:sub>
                          <m:sup>
                            <m:r>
                              <a:rPr lang="en-US" i="1"/>
                              <m:t>2</m:t>
                            </m:r>
                          </m:sup>
                        </m:sSubSup>
                      </m:den>
                    </m:f>
                    <m:r>
                      <a:rPr lang="en-US" i="1"/>
                      <m:t> </m:t>
                    </m:r>
                    <m:r>
                      <a:rPr lang="en-US" i="1"/>
                      <m:t>𝛥</m:t>
                    </m:r>
                    <m:sSubSup>
                      <m:sSubSupPr>
                        <m:ctrlPr>
                          <a:rPr lang="en-US" i="1"/>
                        </m:ctrlPr>
                      </m:sSubSupPr>
                      <m:e>
                        <m:r>
                          <a:rPr lang="en-US" i="1"/>
                          <m:t>𝑔</m:t>
                        </m:r>
                      </m:e>
                      <m:sub>
                        <m:r>
                          <a:rPr lang="en-US" i="1"/>
                          <m:t>1</m:t>
                        </m:r>
                      </m:sub>
                      <m:sup>
                        <m:r>
                          <a:rPr lang="en-US" i="1"/>
                          <m:t>𝑍</m:t>
                        </m:r>
                      </m:sup>
                    </m:sSubSup>
                  </m:oMath>
                </a14:m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𝑐</m:t>
                        </m:r>
                      </m:e>
                      <m:sub>
                        <m:r>
                          <a:rPr lang="en-US" i="1"/>
                          <m:t>𝐵</m:t>
                        </m:r>
                      </m:sub>
                    </m:sSub>
                    <m:r>
                      <a:rPr lang="en-US" i="1"/>
                      <m:t>=</m:t>
                    </m:r>
                    <m:f>
                      <m:fPr>
                        <m:ctrlPr>
                          <a:rPr lang="en-US" i="1"/>
                        </m:ctrlPr>
                      </m:fPr>
                      <m:num>
                        <m:r>
                          <a:rPr lang="en-US" i="1"/>
                          <m:t>2</m:t>
                        </m:r>
                      </m:num>
                      <m:den>
                        <m:sSubSup>
                          <m:sSubSupPr>
                            <m:ctrlPr>
                              <a:rPr lang="en-US" i="1"/>
                            </m:ctrlPr>
                          </m:sSubSupPr>
                          <m:e>
                            <m:r>
                              <a:rPr lang="en-US" i="1"/>
                              <m:t>𝑚</m:t>
                            </m:r>
                          </m:e>
                          <m:sub>
                            <m:r>
                              <a:rPr lang="en-US" i="1"/>
                              <m:t>𝑍</m:t>
                            </m:r>
                          </m:sub>
                          <m:sup>
                            <m:r>
                              <a:rPr lang="en-US" i="1"/>
                              <m:t>2</m:t>
                            </m:r>
                          </m:sup>
                        </m:sSubSup>
                      </m:den>
                    </m:f>
                    <m:r>
                      <a:rPr lang="en-US" i="1"/>
                      <m:t> </m:t>
                    </m:r>
                    <m:d>
                      <m:dPr>
                        <m:ctrlPr>
                          <a:rPr lang="en-US" i="1"/>
                        </m:ctrlPr>
                      </m:dPr>
                      <m:e>
                        <m:r>
                          <a:rPr lang="en-US" i="1"/>
                          <m:t>𝛥</m:t>
                        </m:r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𝜅</m:t>
                            </m:r>
                          </m:e>
                          <m:sub>
                            <m:r>
                              <a:rPr lang="en-US" i="1"/>
                              <m:t>𝛾</m:t>
                            </m:r>
                          </m:sub>
                        </m:sSub>
                        <m:r>
                          <a:rPr lang="en-US" i="1"/>
                          <m:t>−</m:t>
                        </m:r>
                        <m:r>
                          <a:rPr lang="en-US" i="1"/>
                          <m:t>𝛥</m:t>
                        </m:r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𝜅</m:t>
                            </m:r>
                          </m:e>
                          <m:sub>
                            <m:r>
                              <a:rPr lang="en-US" i="1"/>
                              <m:t>𝑍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 smtClean="0">
                  <a:effectLst/>
                </a:endParaRPr>
              </a:p>
              <a:p>
                <a:pPr marL="457200" lvl="1" indent="0">
                  <a:buNone/>
                </a:pPr>
                <a:endParaRPr lang="en-US" i="1" dirty="0" smtClean="0"/>
              </a:p>
              <a:p>
                <a:pPr marL="457200" lvl="1" indent="0">
                  <a:buNone/>
                </a:pPr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r>
                      <a:rPr lang="en-US" i="1"/>
                      <m:t>𝛥</m:t>
                    </m:r>
                    <m:sSubSup>
                      <m:sSubSupPr>
                        <m:ctrlPr>
                          <a:rPr lang="en-US" i="1"/>
                        </m:ctrlPr>
                      </m:sSubSupPr>
                      <m:e>
                        <m:r>
                          <a:rPr lang="en-US" i="1"/>
                          <m:t>𝑔</m:t>
                        </m:r>
                      </m:e>
                      <m:sub>
                        <m:r>
                          <a:rPr lang="en-US" i="1"/>
                          <m:t>1</m:t>
                        </m:r>
                      </m:sub>
                      <m:sup>
                        <m:r>
                          <a:rPr lang="en-US" i="1"/>
                          <m:t>𝑍</m:t>
                        </m:r>
                      </m:sup>
                    </m:sSubSup>
                    <m:r>
                      <a:rPr lang="en-US" i="1"/>
                      <m:t>=</m:t>
                    </m:r>
                    <m:sSubSup>
                      <m:sSubSupPr>
                        <m:ctrlPr>
                          <a:rPr lang="en-US" i="1"/>
                        </m:ctrlPr>
                      </m:sSubSupPr>
                      <m:e>
                        <m:r>
                          <a:rPr lang="en-US" i="1"/>
                          <m:t>𝑔</m:t>
                        </m:r>
                      </m:e>
                      <m:sub>
                        <m:r>
                          <a:rPr lang="en-US" i="1"/>
                          <m:t>1</m:t>
                        </m:r>
                      </m:sub>
                      <m:sup>
                        <m:r>
                          <a:rPr lang="en-US" i="1"/>
                          <m:t>𝑍</m:t>
                        </m:r>
                      </m:sup>
                    </m:sSubSup>
                    <m:r>
                      <a:rPr lang="en-US" i="1"/>
                      <m:t>−1</m:t>
                    </m:r>
                  </m:oMath>
                </a14:m>
                <a:r>
                  <a:rPr lang="en-US" dirty="0" smtClean="0">
                    <a:effectLst/>
                  </a:rPr>
                  <a:t> 	</a:t>
                </a:r>
                <a14:m>
                  <m:oMath xmlns:m="http://schemas.openxmlformats.org/officeDocument/2006/math">
                    <m:r>
                      <a:rPr lang="en-US" i="1"/>
                      <m:t>𝛥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𝜅</m:t>
                        </m:r>
                      </m:e>
                      <m:sub>
                        <m:r>
                          <a:rPr lang="en-US" i="1"/>
                          <m:t>𝛾</m:t>
                        </m:r>
                        <m:r>
                          <a:rPr lang="en-US" i="1"/>
                          <m:t>/</m:t>
                        </m:r>
                        <m:r>
                          <a:rPr lang="en-US" i="1"/>
                          <m:t>𝑍</m:t>
                        </m:r>
                      </m:sub>
                    </m:sSub>
                    <m:r>
                      <a:rPr lang="en-US" i="1"/>
                      <m:t>=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𝜅</m:t>
                        </m:r>
                      </m:e>
                      <m:sub>
                        <m:r>
                          <a:rPr lang="en-US" i="1"/>
                          <m:t>𝛾</m:t>
                        </m:r>
                        <m:r>
                          <a:rPr lang="en-US" i="1"/>
                          <m:t>/</m:t>
                        </m:r>
                        <m:r>
                          <a:rPr lang="en-US" i="1"/>
                          <m:t>𝑍</m:t>
                        </m:r>
                      </m:sub>
                    </m:sSub>
                    <m:r>
                      <a:rPr lang="en-US" i="1"/>
                      <m:t>−1</m:t>
                    </m:r>
                  </m:oMath>
                </a14:m>
                <a:r>
                  <a:rPr lang="en-US" dirty="0" smtClean="0">
                    <a:effectLst/>
                  </a:rPr>
                  <a:t> 	</a:t>
                </a:r>
                <a14:m>
                  <m:oMath xmlns:m="http://schemas.openxmlformats.org/officeDocument/2006/math">
                    <m:r>
                      <a:rPr lang="en-US" i="1"/>
                      <m:t>𝛥</m:t>
                    </m:r>
                    <m:sSubSup>
                      <m:sSubSupPr>
                        <m:ctrlPr>
                          <a:rPr lang="en-US" i="1"/>
                        </m:ctrlPr>
                      </m:sSubSupPr>
                      <m:e>
                        <m:r>
                          <a:rPr lang="en-US" i="1"/>
                          <m:t>𝑔</m:t>
                        </m:r>
                      </m:e>
                      <m:sub>
                        <m:r>
                          <a:rPr lang="en-US" i="1"/>
                          <m:t>1</m:t>
                        </m:r>
                      </m:sub>
                      <m:sup>
                        <m:r>
                          <a:rPr lang="en-US" i="1"/>
                          <m:t>𝑍</m:t>
                        </m:r>
                      </m:sup>
                    </m:sSubSup>
                    <m:r>
                      <a:rPr lang="en-US" i="1"/>
                      <m:t>=</m:t>
                    </m:r>
                    <m:r>
                      <a:rPr lang="en-US" i="1"/>
                      <m:t>𝛥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𝜅</m:t>
                        </m:r>
                      </m:e>
                      <m:sub>
                        <m:r>
                          <a:rPr lang="en-US" i="1"/>
                          <m:t>𝑍</m:t>
                        </m:r>
                      </m:sub>
                    </m:sSub>
                    <m:r>
                      <a:rPr lang="en-US" i="1"/>
                      <m:t>+</m:t>
                    </m:r>
                    <m:func>
                      <m:funcPr>
                        <m:ctrlPr>
                          <a:rPr lang="en-US" i="1"/>
                        </m:ctrlPr>
                      </m:funcPr>
                      <m:fName>
                        <m:sSup>
                          <m:sSupPr>
                            <m:ctrlPr>
                              <a:rPr lang="en-US" i="1"/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/>
                              <m:t>tan</m:t>
                            </m:r>
                          </m:e>
                          <m:sup>
                            <m:r>
                              <a:rPr lang="en-US" i="1"/>
                              <m:t>2</m:t>
                            </m:r>
                          </m:sup>
                        </m:sSup>
                      </m:fName>
                      <m:e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𝜃</m:t>
                            </m:r>
                          </m:e>
                          <m:sub>
                            <m:r>
                              <a:rPr lang="en-US" i="1"/>
                              <m:t>𝑊</m:t>
                            </m:r>
                          </m:sub>
                        </m:sSub>
                      </m:e>
                    </m:func>
                    <m:r>
                      <a:rPr lang="en-US" i="1"/>
                      <m:t> </m:t>
                    </m:r>
                    <m:r>
                      <a:rPr lang="en-US" i="1"/>
                      <m:t>𝛥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𝜅</m:t>
                        </m:r>
                      </m:e>
                      <m:sub>
                        <m:r>
                          <a:rPr lang="en-US" i="1"/>
                          <m:t>𝛾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br>
                  <a:rPr lang="en-US" dirty="0" smtClean="0"/>
                </a:br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/>
                        </m:ctrlPr>
                      </m:sSubSupPr>
                      <m:e>
                        <m:r>
                          <a:rPr lang="en-US" i="1"/>
                          <m:t>𝑔</m:t>
                        </m:r>
                      </m:e>
                      <m:sub>
                        <m:r>
                          <a:rPr lang="en-US" i="1"/>
                          <m:t>1</m:t>
                        </m:r>
                      </m:sub>
                      <m:sup>
                        <m:r>
                          <a:rPr lang="en-US" i="1"/>
                          <m:t>𝑍</m:t>
                        </m:r>
                      </m:sup>
                    </m:sSubSup>
                    <m:r>
                      <a:rPr lang="en-US" i="1"/>
                      <m:t>, 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𝜆</m:t>
                        </m:r>
                      </m:e>
                      <m:sub>
                        <m:r>
                          <a:rPr lang="en-US" i="1"/>
                          <m:t>𝑍</m:t>
                        </m:r>
                      </m:sub>
                    </m:sSub>
                    <m:r>
                      <a:rPr lang="en-US" i="1"/>
                      <m:t>, 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𝜆</m:t>
                        </m:r>
                      </m:e>
                      <m:sub>
                        <m:r>
                          <a:rPr lang="en-US" i="1"/>
                          <m:t>𝛾</m:t>
                        </m:r>
                      </m:sub>
                    </m:sSub>
                    <m:r>
                      <a:rPr lang="en-US" i="1"/>
                      <m:t>, 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𝜅</m:t>
                        </m:r>
                      </m:e>
                      <m:sub>
                        <m:r>
                          <a:rPr lang="en-US" i="1"/>
                          <m:t>𝛾</m:t>
                        </m:r>
                      </m:sub>
                    </m:sSub>
                    <m:r>
                      <a:rPr lang="en-US" i="1"/>
                      <m:t>, 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𝜅</m:t>
                        </m:r>
                      </m:e>
                      <m:sub>
                        <m:r>
                          <a:rPr lang="en-US" i="1"/>
                          <m:t>𝑍</m:t>
                        </m:r>
                      </m:sub>
                    </m:sSub>
                  </m:oMath>
                </a14:m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are AGC model parameters.</a:t>
                </a: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  <a:blipFill rotWithShape="0">
                <a:blip r:embed="rId2"/>
                <a:stretch>
                  <a:fillRect l="-1043" t="-2174" b="-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664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problem?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961961" cy="4718394"/>
          </a:xfrm>
        </p:spPr>
        <p:txBody>
          <a:bodyPr/>
          <a:lstStyle/>
          <a:p>
            <a:r>
              <a:rPr lang="en-US" dirty="0" smtClean="0"/>
              <a:t>Models have unknown parameters.</a:t>
            </a:r>
          </a:p>
          <a:p>
            <a:r>
              <a:rPr lang="en-US" dirty="0" smtClean="0"/>
              <a:t>Determine parameters by fitting model data to experimental data.</a:t>
            </a:r>
          </a:p>
          <a:p>
            <a:r>
              <a:rPr lang="en-US" dirty="0" smtClean="0"/>
              <a:t>Run model event generation and detector simulation for </a:t>
            </a:r>
            <a:r>
              <a:rPr lang="en-US" u="sng" dirty="0" smtClean="0"/>
              <a:t>each</a:t>
            </a:r>
            <a:r>
              <a:rPr lang="en-US" dirty="0" smtClean="0"/>
              <a:t> new set of parameters.</a:t>
            </a:r>
          </a:p>
          <a:p>
            <a:r>
              <a:rPr lang="en-US" dirty="0" smtClean="0"/>
              <a:t>Very time consuming!</a:t>
            </a:r>
          </a:p>
          <a:p>
            <a:r>
              <a:rPr lang="en-US" dirty="0" smtClean="0"/>
              <a:t>1 million events:</a:t>
            </a:r>
          </a:p>
          <a:p>
            <a:pPr lvl="1"/>
            <a:r>
              <a:rPr lang="en-US" dirty="0" smtClean="0"/>
              <a:t>Event generation: 10 minutes</a:t>
            </a:r>
          </a:p>
          <a:p>
            <a:pPr lvl="1"/>
            <a:r>
              <a:rPr lang="en-US" dirty="0" smtClean="0"/>
              <a:t>Detector simulation: 14 days (fastest)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3</a:t>
            </a:fld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77488" y="227573"/>
            <a:ext cx="4609890" cy="24833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488" y="2680589"/>
            <a:ext cx="4609890" cy="37391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77488" y="6419722"/>
            <a:ext cx="2938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4"/>
              </a:rPr>
              <a:t>http://atlas.ch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320568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0623"/>
            <a:ext cx="10515600" cy="1325563"/>
          </a:xfrm>
        </p:spPr>
        <p:txBody>
          <a:bodyPr/>
          <a:lstStyle/>
          <a:p>
            <a:r>
              <a:rPr lang="en-US" dirty="0" smtClean="0"/>
              <a:t>Compare EFT to AGC – Example Results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6" y="1416186"/>
            <a:ext cx="5780314" cy="4074703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416186"/>
            <a:ext cx="5791200" cy="407470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30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39486" y="5490889"/>
            <a:ext cx="578031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Comparison of equivalent EFT to AGC for P</a:t>
            </a:r>
            <a:r>
              <a:rPr lang="en-US" sz="2000" baseline="-25000" dirty="0" smtClean="0"/>
              <a:t>T</a:t>
            </a:r>
            <a:r>
              <a:rPr lang="en-US" sz="2000" dirty="0" smtClean="0"/>
              <a:t>(Z) for parton-level WZ-production at 10 fb</a:t>
            </a:r>
            <a:r>
              <a:rPr lang="en-US" sz="2000" baseline="30000" dirty="0" smtClean="0"/>
              <a:t>−1</a:t>
            </a:r>
            <a:r>
              <a:rPr lang="en-US" sz="2000" dirty="0" smtClean="0"/>
              <a:t>.</a:t>
            </a:r>
          </a:p>
          <a:p>
            <a:pPr lvl="0"/>
            <a:r>
              <a:rPr lang="en-US" sz="1200" dirty="0">
                <a:solidFill>
                  <a:prstClr val="black"/>
                </a:solidFill>
              </a:rPr>
              <a:t>Circled bins have less then 10 entries </a:t>
            </a:r>
            <a:r>
              <a:rPr lang="en-US" sz="1200" dirty="0" smtClean="0">
                <a:solidFill>
                  <a:prstClr val="black"/>
                </a:solidFill>
              </a:rPr>
              <a:t>(non-scaled) and </a:t>
            </a:r>
            <a:r>
              <a:rPr lang="en-US" sz="1200" dirty="0">
                <a:solidFill>
                  <a:prstClr val="black"/>
                </a:solidFill>
              </a:rPr>
              <a:t>are excluded from statistics</a:t>
            </a:r>
            <a:r>
              <a:rPr lang="en-US" sz="1200" dirty="0" smtClean="0">
                <a:solidFill>
                  <a:prstClr val="black"/>
                </a:solidFill>
              </a:rPr>
              <a:t>.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72200" y="5490889"/>
            <a:ext cx="5780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Comparison of equivalent EFT to AGC for y(Z) for parton-level WZ-production at 10 fb</a:t>
            </a:r>
            <a:r>
              <a:rPr lang="en-US" sz="2000" baseline="30000" dirty="0" smtClean="0"/>
              <a:t>−1</a:t>
            </a:r>
            <a:r>
              <a:rPr lang="en-US" sz="2000" dirty="0" smtClean="0"/>
              <a:t>.</a:t>
            </a:r>
          </a:p>
          <a:p>
            <a:pPr lvl="0"/>
            <a:r>
              <a:rPr lang="en-US" sz="1200" dirty="0">
                <a:solidFill>
                  <a:prstClr val="black"/>
                </a:solidFill>
              </a:rPr>
              <a:t>Circled bins have less then 10 entries (non-scaled) and are excluded from statistics.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8042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 EFT to AGC – Conclusion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Compared phase-space observables: P</a:t>
                </a:r>
                <a:r>
                  <a:rPr lang="en-US" baseline="-25000" dirty="0" smtClean="0"/>
                  <a:t>T</a:t>
                </a:r>
                <a:r>
                  <a:rPr lang="en-US" dirty="0" smtClean="0"/>
                  <a:t>(Z), M(WZ) and </a:t>
                </a:r>
                <a:r>
                  <a:rPr lang="en-US" smtClean="0"/>
                  <a:t>y(Z):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Kolmogorov-Smirnov: 0.10 </a:t>
                </a:r>
                <a:r>
                  <a:rPr lang="en-US" dirty="0"/>
                  <a:t>to 0.99</a:t>
                </a:r>
                <a:r>
                  <a:rPr lang="en-US" dirty="0" smtClean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/>
                        </m:ctrlPr>
                      </m:sSupPr>
                      <m:e>
                        <m:r>
                          <a:rPr lang="en-US" i="1"/>
                          <m:t>𝜒</m:t>
                        </m:r>
                      </m:e>
                      <m:sup>
                        <m:r>
                          <a:rPr lang="en-US" i="1"/>
                          <m:t>2</m:t>
                        </m:r>
                      </m:sup>
                    </m:sSup>
                    <m:r>
                      <a:rPr lang="en-US" i="1"/>
                      <m:t>/</m:t>
                    </m:r>
                    <m:r>
                      <a:rPr lang="en-US" i="1"/>
                      <m:t>𝑛𝑑𝑓</m:t>
                    </m:r>
                  </m:oMath>
                </a14:m>
                <a:r>
                  <a:rPr lang="en-US" dirty="0" smtClean="0"/>
                  <a:t>: </a:t>
                </a:r>
                <a:r>
                  <a:rPr lang="en-US" dirty="0"/>
                  <a:t>1.10 </a:t>
                </a:r>
                <a:r>
                  <a:rPr lang="en-US" dirty="0" smtClean="0"/>
                  <a:t>to 0.92 with p-values: 0.06 </a:t>
                </a:r>
                <a:r>
                  <a:rPr lang="en-US" dirty="0"/>
                  <a:t>to 0.96. 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Most differences </a:t>
                </a:r>
                <a:r>
                  <a:rPr lang="en-US" dirty="0"/>
                  <a:t>less than two </a:t>
                </a:r>
                <a:r>
                  <a:rPr lang="en-US" dirty="0" smtClean="0"/>
                  <a:t>sigma, all less than three.</a:t>
                </a:r>
                <a:r>
                  <a:rPr lang="en-US" dirty="0" smtClean="0">
                    <a:effectLst/>
                  </a:rPr>
                  <a:t> </a:t>
                </a:r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Our EFT </a:t>
                </a:r>
                <a:r>
                  <a:rPr lang="en-US" dirty="0"/>
                  <a:t>model and the AGC model are statistically </a:t>
                </a:r>
                <a:r>
                  <a:rPr lang="en-US" u="sng" dirty="0" smtClean="0"/>
                  <a:t>equivalent</a:t>
                </a:r>
                <a:r>
                  <a:rPr lang="en-US" dirty="0" smtClean="0"/>
                  <a:t>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Larger statistical differences between UFO SM and Sherpa 2.1.1 SM, though still less than three sigma.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  <a:blipFill rotWithShape="0">
                <a:blip r:embed="rId2"/>
                <a:stretch>
                  <a:fillRect l="-1043"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742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32</a:t>
            </a:fld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691087"/>
              </p:ext>
            </p:extLst>
          </p:nvPr>
        </p:nvGraphicFramePr>
        <p:xfrm>
          <a:off x="2648026" y="566400"/>
          <a:ext cx="6895948" cy="550486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740054"/>
                <a:gridCol w="5155894"/>
              </a:tblGrid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</a:t>
                      </a:r>
                      <a:r>
                        <a:rPr lang="en-US" sz="2400" baseline="0" dirty="0" smtClean="0"/>
                        <a:t> 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SherpaWeight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2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EFT</a:t>
                      </a:r>
                      <a:r>
                        <a:rPr lang="en-US" sz="2400" baseline="0" dirty="0" smtClean="0"/>
                        <a:t> model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</a:t>
                      </a:r>
                      <a:r>
                        <a:rPr lang="en-US" sz="2400" baseline="0" dirty="0" smtClean="0"/>
                        <a:t> 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Choose process and generate</a:t>
                      </a:r>
                      <a:r>
                        <a:rPr lang="en-US" sz="2400" baseline="0" dirty="0" smtClean="0"/>
                        <a:t> events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Choose observables and binning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5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Test EFT model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6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Test</a:t>
                      </a:r>
                      <a:r>
                        <a:rPr lang="en-US" sz="2400" baseline="0" dirty="0" smtClean="0"/>
                        <a:t> reweighting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7</a:t>
                      </a:r>
                      <a:endParaRPr 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Fit EFT to SM</a:t>
                      </a:r>
                      <a:endParaRPr 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572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Reweighting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Created a library of routines for reweighting histograms and profiles, using embedded reweight-coefficients.</a:t>
                </a:r>
              </a:p>
              <a:p>
                <a:r>
                  <a:rPr lang="en-US" dirty="0" smtClean="0"/>
                  <a:t>Uses ROOT histograms and profiles.</a:t>
                </a:r>
              </a:p>
              <a:p>
                <a:r>
                  <a:rPr lang="en-US" dirty="0" smtClean="0"/>
                  <a:t>Built-in caching: event files not read on subsequent runs.</a:t>
                </a:r>
              </a:p>
              <a:p>
                <a:r>
                  <a:rPr lang="en-US" dirty="0" smtClean="0"/>
                  <a:t>Reweight results are generated as pseudo-data,</a:t>
                </a:r>
                <a:br>
                  <a:rPr lang="en-US" dirty="0" smtClean="0"/>
                </a:br>
                <a:r>
                  <a:rPr lang="en-US" dirty="0" smtClean="0"/>
                  <a:t>aka. an Asimov-dataset (bin error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da-DK" b="0" i="1" smtClean="0">
                            <a:latin typeface="Cambria Math" charset="0"/>
                          </a:rPr>
                        </m:ctrlPr>
                      </m:radPr>
                      <m:deg/>
                      <m:e>
                        <m:r>
                          <a:rPr lang="da-DK" b="0" i="1" smtClean="0">
                            <a:latin typeface="Cambria Math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dirty="0" smtClean="0"/>
                  <a:t>).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Tested library by reweighting EFT to SM and comparing results.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TODO: coefficient histogram method?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6114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0067"/>
            <a:ext cx="10515600" cy="1325563"/>
          </a:xfrm>
        </p:spPr>
        <p:txBody>
          <a:bodyPr/>
          <a:lstStyle/>
          <a:p>
            <a:r>
              <a:rPr lang="en-US" dirty="0" smtClean="0"/>
              <a:t>Testing Reweighting – Example Results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3" y="1505630"/>
            <a:ext cx="5823857" cy="3985259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505630"/>
            <a:ext cx="5856514" cy="398525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35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5943" y="5490889"/>
            <a:ext cx="5823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Comparison of reweighted-EFT to SM </a:t>
            </a:r>
            <a:r>
              <a:rPr lang="en-US" sz="2000" dirty="0"/>
              <a:t>for P</a:t>
            </a:r>
            <a:r>
              <a:rPr lang="en-US" sz="2000" baseline="-25000" dirty="0"/>
              <a:t>T</a:t>
            </a:r>
            <a:r>
              <a:rPr lang="en-US" sz="2000" dirty="0"/>
              <a:t>(Z) for parton-level WZ-production at 10 fb</a:t>
            </a:r>
            <a:r>
              <a:rPr lang="en-US" sz="2000" baseline="30000" dirty="0"/>
              <a:t>−1</a:t>
            </a:r>
            <a:r>
              <a:rPr lang="en-US" sz="2000" dirty="0" smtClean="0"/>
              <a:t>.</a:t>
            </a:r>
          </a:p>
          <a:p>
            <a:pPr lvl="0"/>
            <a:r>
              <a:rPr lang="en-US" sz="1200" dirty="0">
                <a:solidFill>
                  <a:prstClr val="black"/>
                </a:solidFill>
              </a:rPr>
              <a:t>Circled bins have less then 10 entries (non-scaled) and are excluded from statistics.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72200" y="5461955"/>
            <a:ext cx="5823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Comparison of reweighted-EFT to SM </a:t>
            </a:r>
            <a:r>
              <a:rPr lang="en-US" sz="2000" dirty="0"/>
              <a:t>for </a:t>
            </a:r>
            <a:r>
              <a:rPr lang="en-US" sz="2000" dirty="0" smtClean="0"/>
              <a:t>y(Z</a:t>
            </a:r>
            <a:r>
              <a:rPr lang="en-US" sz="2000" dirty="0"/>
              <a:t>) for parton-level WZ-production at 10 fb</a:t>
            </a:r>
            <a:r>
              <a:rPr lang="en-US" sz="2000" baseline="30000" dirty="0"/>
              <a:t>−1</a:t>
            </a:r>
            <a:r>
              <a:rPr lang="en-US" sz="2000" dirty="0" smtClean="0"/>
              <a:t>.</a:t>
            </a:r>
          </a:p>
          <a:p>
            <a:pPr lvl="0"/>
            <a:r>
              <a:rPr lang="en-US" sz="1200" dirty="0">
                <a:solidFill>
                  <a:prstClr val="black"/>
                </a:solidFill>
              </a:rPr>
              <a:t>Circled bins have less then 10 entries (non-scaled) and are excluded from statistics.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1791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Reweighting – Conclusions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Compared </a:t>
                </a:r>
                <a:r>
                  <a:rPr lang="en-US" dirty="0" smtClean="0"/>
                  <a:t>phase-space observables: P</a:t>
                </a:r>
                <a:r>
                  <a:rPr lang="en-US" baseline="-25000" dirty="0" smtClean="0"/>
                  <a:t>T</a:t>
                </a:r>
                <a:r>
                  <a:rPr lang="en-US" dirty="0" smtClean="0"/>
                  <a:t>(Z), M(WZ) and y(Z)</a:t>
                </a:r>
                <a:endParaRPr lang="en-US" dirty="0"/>
              </a:p>
              <a:p>
                <a:pPr lvl="1"/>
                <a:r>
                  <a:rPr lang="en-US" dirty="0"/>
                  <a:t>Kolmogorov-Smirnov: </a:t>
                </a:r>
                <a:r>
                  <a:rPr lang="en-US" dirty="0" smtClean="0"/>
                  <a:t>0.80 </a:t>
                </a:r>
                <a:r>
                  <a:rPr lang="en-US" dirty="0"/>
                  <a:t>to </a:t>
                </a:r>
                <a:r>
                  <a:rPr lang="en-US" dirty="0" smtClean="0"/>
                  <a:t>1.0.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𝜒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/</m:t>
                    </m:r>
                    <m:r>
                      <a:rPr lang="en-US" i="1">
                        <a:latin typeface="Cambria Math" charset="0"/>
                      </a:rPr>
                      <m:t>𝑛𝑑𝑓</m:t>
                    </m:r>
                  </m:oMath>
                </a14:m>
                <a:r>
                  <a:rPr lang="en-US" dirty="0"/>
                  <a:t>: </a:t>
                </a:r>
                <a:r>
                  <a:rPr lang="en-US" dirty="0" smtClean="0"/>
                  <a:t>0.34 </a:t>
                </a:r>
                <a:r>
                  <a:rPr lang="en-US" dirty="0"/>
                  <a:t>to </a:t>
                </a:r>
                <a:r>
                  <a:rPr lang="en-US" dirty="0" smtClean="0"/>
                  <a:t>0.19 </a:t>
                </a:r>
                <a:r>
                  <a:rPr lang="en-US" dirty="0"/>
                  <a:t>with </a:t>
                </a:r>
                <a:r>
                  <a:rPr lang="en-US" dirty="0" smtClean="0"/>
                  <a:t>all p-values of 1.0. </a:t>
                </a:r>
                <a:endParaRPr lang="en-US" dirty="0"/>
              </a:p>
              <a:p>
                <a:r>
                  <a:rPr lang="en-US" dirty="0" smtClean="0"/>
                  <a:t>Surprised by low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𝜒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/</m:t>
                    </m:r>
                    <m:r>
                      <a:rPr lang="en-US" i="1">
                        <a:latin typeface="Cambria Math" charset="0"/>
                      </a:rPr>
                      <m:t>𝑛𝑑𝑓</m:t>
                    </m:r>
                  </m:oMath>
                </a14:m>
                <a:r>
                  <a:rPr lang="en-US" dirty="0" smtClean="0"/>
                  <a:t>. I had expected values around 1.0.</a:t>
                </a:r>
              </a:p>
              <a:p>
                <a:r>
                  <a:rPr lang="en-US" dirty="0" smtClean="0"/>
                  <a:t>Observed low-statistic bins (&lt; 10 events) result in many outliers with large errors.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Reweighting </a:t>
                </a:r>
                <a:r>
                  <a:rPr lang="en-US" dirty="0"/>
                  <a:t>produces highly accurate results in areas of high statistics</a:t>
                </a:r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Cannot reweight empty bins.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  <a:blipFill rotWithShape="0">
                <a:blip r:embed="rId2"/>
                <a:stretch>
                  <a:fillRect l="-1043" t="-2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95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37</a:t>
            </a:fld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457716"/>
              </p:ext>
            </p:extLst>
          </p:nvPr>
        </p:nvGraphicFramePr>
        <p:xfrm>
          <a:off x="2648026" y="566400"/>
          <a:ext cx="6895948" cy="550486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740054"/>
                <a:gridCol w="5155894"/>
              </a:tblGrid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</a:t>
                      </a:r>
                      <a:r>
                        <a:rPr lang="en-US" sz="2400" baseline="0" dirty="0" smtClean="0"/>
                        <a:t> 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SherpaWeight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2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EFT</a:t>
                      </a:r>
                      <a:r>
                        <a:rPr lang="en-US" sz="2400" baseline="0" dirty="0" smtClean="0"/>
                        <a:t> model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</a:t>
                      </a:r>
                      <a:r>
                        <a:rPr lang="en-US" sz="2400" baseline="0" dirty="0" smtClean="0"/>
                        <a:t> 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Choose process and generate</a:t>
                      </a:r>
                      <a:r>
                        <a:rPr lang="en-US" sz="2400" baseline="0" dirty="0" smtClean="0"/>
                        <a:t> events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Choose observables and binning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5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Test EFT model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6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Test</a:t>
                      </a:r>
                      <a:r>
                        <a:rPr lang="en-US" sz="2400" baseline="0" dirty="0" smtClean="0"/>
                        <a:t> reweighting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864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7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Fit EFT to SM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141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8686"/>
            <a:ext cx="10515600" cy="1325563"/>
          </a:xfrm>
        </p:spPr>
        <p:txBody>
          <a:bodyPr/>
          <a:lstStyle/>
          <a:p>
            <a:r>
              <a:rPr lang="en-US" dirty="0" smtClean="0"/>
              <a:t>Fitting EFT to SM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4249"/>
                <a:ext cx="10515600" cy="5040618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EFT and SM WZ-production datasets, scaled to 10 fb</a:t>
                </a:r>
                <a:r>
                  <a:rPr lang="en-US" baseline="30000" dirty="0" smtClean="0"/>
                  <a:t>−1</a:t>
                </a:r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21 Observables:</a:t>
                </a:r>
              </a:p>
              <a:p>
                <a:pPr lvl="1"/>
                <a:r>
                  <a:rPr lang="en-US" dirty="0" smtClean="0"/>
                  <a:t>Histogram:	3 phase-space, 6 optimal observables</a:t>
                </a:r>
              </a:p>
              <a:p>
                <a:pPr lvl="1"/>
                <a:r>
                  <a:rPr lang="en-US" dirty="0" smtClean="0"/>
                  <a:t>Profile:		12 mean optimal observables</a:t>
                </a:r>
              </a:p>
              <a:p>
                <a:r>
                  <a:rPr lang="en-US" dirty="0" smtClean="0"/>
                  <a:t>Binned fits:</a:t>
                </a:r>
              </a:p>
              <a:p>
                <a:pPr lvl="1"/>
                <a:r>
                  <a:rPr lang="en-US" dirty="0" smtClean="0"/>
                  <a:t>Histogram: 	log-likelihood-fit with Poisson-statistics</a:t>
                </a:r>
              </a:p>
              <a:p>
                <a:pPr lvl="1"/>
                <a:r>
                  <a:rPr lang="en-US" dirty="0" smtClean="0"/>
                  <a:t>Profile: 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𝜒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-fit</a:t>
                </a:r>
              </a:p>
              <a:p>
                <a:r>
                  <a:rPr lang="en-US" dirty="0" smtClean="0"/>
                  <a:t>Unbinned fits:</a:t>
                </a:r>
              </a:p>
              <a:p>
                <a:pPr lvl="1"/>
                <a:r>
                  <a:rPr lang="en-US" dirty="0" smtClean="0"/>
                  <a:t>Histogram:	log-likelihood-fit to normalized PDF</a:t>
                </a:r>
                <a:endParaRPr lang="en-US" dirty="0"/>
              </a:p>
              <a:p>
                <a:r>
                  <a:rPr lang="en-US" dirty="0" smtClean="0"/>
                  <a:t>Fit to EFT parameters (c</a:t>
                </a:r>
                <a:r>
                  <a:rPr lang="en-US" baseline="-25000" dirty="0" smtClean="0"/>
                  <a:t>WWW</a:t>
                </a:r>
                <a:r>
                  <a:rPr lang="en-US" dirty="0" smtClean="0"/>
                  <a:t>, c</a:t>
                </a:r>
                <a:r>
                  <a:rPr lang="en-US" baseline="-25000" dirty="0" smtClean="0"/>
                  <a:t>W</a:t>
                </a:r>
                <a:r>
                  <a:rPr lang="en-US" dirty="0" smtClean="0"/>
                  <a:t> and c</a:t>
                </a:r>
                <a:r>
                  <a:rPr lang="en-US" baseline="-25000" dirty="0" smtClean="0"/>
                  <a:t>B</a:t>
                </a:r>
                <a:r>
                  <a:rPr lang="en-US" dirty="0" smtClean="0"/>
                  <a:t>) separately,</a:t>
                </a:r>
                <a:br>
                  <a:rPr lang="en-US" dirty="0" smtClean="0"/>
                </a:br>
                <a:r>
                  <a:rPr lang="en-US" dirty="0" smtClean="0"/>
                  <a:t>as well as all three simultaneously.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4249"/>
                <a:ext cx="10515600" cy="5040618"/>
              </a:xfrm>
              <a:blipFill rotWithShape="0">
                <a:blip r:embed="rId2"/>
                <a:stretch>
                  <a:fillRect l="-1043" t="-1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9978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Binned Fits – Example minimization scans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539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Reweighting is one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7512249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Key:</a:t>
            </a:r>
            <a:r>
              <a:rPr lang="en-US" dirty="0" smtClean="0"/>
              <a:t> Event probability is a quadratic function of model parameters.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If this function is known for </a:t>
            </a:r>
            <a:r>
              <a:rPr lang="en-US" u="sng" dirty="0" smtClean="0"/>
              <a:t>each</a:t>
            </a:r>
            <a:r>
              <a:rPr lang="en-US" dirty="0" smtClean="0"/>
              <a:t> event:</a:t>
            </a:r>
          </a:p>
          <a:p>
            <a:r>
              <a:rPr lang="en-US" dirty="0" smtClean="0"/>
              <a:t>Can generate a single model data set.</a:t>
            </a:r>
          </a:p>
          <a:p>
            <a:r>
              <a:rPr lang="en-US" dirty="0" smtClean="0"/>
              <a:t>Reweight event-distributions as function of model parameters.</a:t>
            </a:r>
          </a:p>
          <a:p>
            <a:endParaRPr lang="en-US" dirty="0"/>
          </a:p>
          <a:p>
            <a:r>
              <a:rPr lang="en-US" dirty="0" smtClean="0"/>
              <a:t>Result: Fitting take seconds not days or months!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50448" y="1825625"/>
            <a:ext cx="326350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93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8683"/>
            <a:ext cx="10515600" cy="1325563"/>
          </a:xfrm>
        </p:spPr>
        <p:txBody>
          <a:bodyPr/>
          <a:lstStyle/>
          <a:p>
            <a:r>
              <a:rPr lang="en-US" dirty="0" smtClean="0"/>
              <a:t>Reweighting in a nutshell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4245"/>
                <a:ext cx="11181202" cy="531722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Fermi’s golden rule: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dσ</m:t>
                    </m:r>
                    <m:r>
                      <a:rPr lang="en-US" i="1">
                        <a:latin typeface="Cambria Math" charset="0"/>
                      </a:rPr>
                      <m:t>∝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〈"/>
                                <m:endChr m:val="〉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𝑓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𝐻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𝑀𝐸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		(probability)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dirty="0" smtClean="0"/>
                  <a:t>Linear Lagrangian model 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𝜙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𝑀𝐸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𝑎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  <m:r>
                      <a:rPr lang="en-US" i="1">
                        <a:latin typeface="Cambria Math" charset="0"/>
                      </a:rPr>
                      <m:t>𝜙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𝑐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𝜙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					(single-parameter)</a:t>
                </a:r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𝑀𝐸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𝑎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US" i="1"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&gt;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dirty="0" smtClean="0"/>
                  <a:t>	(multi-parameter)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dirty="0" smtClean="0"/>
                  <a:t> parameters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 smtClean="0"/>
                  <a:t> coefficients: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𝐹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box>
                      <m:boxPr>
                        <m:ctrlPr>
                          <a:rPr lang="en-US" i="1">
                            <a:latin typeface="Cambria Math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box>
                    <m:r>
                      <a:rPr lang="en-US" i="1">
                        <a:latin typeface="Cambria Math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+2</m:t>
                        </m:r>
                      </m:e>
                    </m:d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 smtClean="0">
                  <a:effectLst/>
                </a:endParaRP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b="1" dirty="0" smtClean="0"/>
                  <a:t>Key: </a:t>
                </a:r>
                <a:r>
                  <a:rPr lang="en-US" dirty="0" smtClean="0"/>
                  <a:t>If we can evaluate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𝑀𝐸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da-DK" i="1">
                        <a:latin typeface="Cambria Math" charset="0"/>
                      </a:rPr>
                      <m:t>(</m:t>
                    </m:r>
                    <m:r>
                      <a:rPr lang="da-DK" i="1">
                        <a:latin typeface="Cambria Math" charset="0"/>
                      </a:rPr>
                      <m:t>𝜙</m:t>
                    </m:r>
                    <m:r>
                      <a:rPr lang="da-DK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for each </a:t>
                </a:r>
                <a:r>
                  <a:rPr lang="en-US" dirty="0" smtClean="0"/>
                  <a:t>event:</a:t>
                </a:r>
              </a:p>
              <a:p>
                <a:r>
                  <a:rPr lang="en-US" dirty="0"/>
                  <a:t>C</a:t>
                </a:r>
                <a:r>
                  <a:rPr lang="en-US" dirty="0" smtClean="0"/>
                  <a:t>an solve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 smtClean="0"/>
                  <a:t> equations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unknown coefficients.</a:t>
                </a:r>
              </a:p>
              <a:p>
                <a:r>
                  <a:rPr lang="en-US" dirty="0" smtClean="0"/>
                  <a:t>Thus determining the quadratic function for each event.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4245"/>
                <a:ext cx="11181202" cy="5317229"/>
              </a:xfrm>
              <a:blipFill rotWithShape="0">
                <a:blip r:embed="rId3"/>
                <a:stretch>
                  <a:fillRect l="-1145" t="-2405" r="-1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69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8683"/>
            <a:ext cx="10515600" cy="1325563"/>
          </a:xfrm>
        </p:spPr>
        <p:txBody>
          <a:bodyPr/>
          <a:lstStyle/>
          <a:p>
            <a:r>
              <a:rPr lang="en-US" dirty="0" smtClean="0"/>
              <a:t>Reweighting in a nutshell 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4246"/>
                <a:ext cx="11181202" cy="495210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Matrix-form: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𝑀𝐸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𝛷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 </m:t>
                    </m:r>
                    <m:r>
                      <a:rPr lang="en-US" b="1" i="1">
                        <a:latin typeface="Cambria Math" charset="0"/>
                      </a:rPr>
                      <m:t>𝑭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𝛷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⋯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0,0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0,1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0,2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⋯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1,2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⋯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2,2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⋯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⋱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⋮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 smtClean="0">
                  <a:effectLst/>
                </a:endParaRPr>
              </a:p>
              <a:p>
                <a:pPr marL="0" indent="0">
                  <a:buNone/>
                </a:pPr>
                <a:r>
                  <a:rPr lang="en-US" dirty="0" smtClean="0"/>
                  <a:t>Vector-form: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𝑀𝐸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 smtClean="0">
                  <a:effectLst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0,0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0,1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0,2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⋯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1,2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⋯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2,2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2,3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⋯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 smtClean="0">
                  <a:effectLst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</m:acc>
                    <m:r>
                      <a:rPr lang="en-US" i="1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4246"/>
                <a:ext cx="11181202" cy="4952104"/>
              </a:xfrm>
              <a:blipFill rotWithShape="0">
                <a:blip r:embed="rId3"/>
                <a:stretch>
                  <a:fillRect l="-1145" t="-1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38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8683"/>
            <a:ext cx="10515600" cy="1325563"/>
          </a:xfrm>
        </p:spPr>
        <p:txBody>
          <a:bodyPr/>
          <a:lstStyle/>
          <a:p>
            <a:r>
              <a:rPr lang="en-US" dirty="0" smtClean="0"/>
              <a:t>Reweighting in a nutshell 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93229"/>
                <a:ext cx="11181202" cy="4952104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/>
                  <a:t> equations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evaluations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𝑀𝐸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da-DK" i="1">
                        <a:latin typeface="Cambria Math" charset="0"/>
                      </a:rPr>
                      <m:t>(</m:t>
                    </m:r>
                    <m:r>
                      <a:rPr lang="da-DK" i="1">
                        <a:latin typeface="Cambria Math" charset="0"/>
                      </a:rPr>
                      <m:t>𝜙</m:t>
                    </m:r>
                    <m:r>
                      <a:rPr lang="da-DK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	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𝑀𝐸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𝑀𝐸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i="1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𝑀𝐸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1" i="1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0,0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0,1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charset="0"/>
                      </a:rPr>
                      <m:t>    ≡    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𝑚</m:t>
                        </m:r>
                      </m:e>
                    </m:acc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b="1" i="1">
                        <a:latin typeface="Cambria Math" charset="0"/>
                      </a:rPr>
                      <m:t>𝑨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 smtClean="0">
                  <a:effectLst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Solve for reweight-coefficients for each event: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charset="0"/>
                          </a:rPr>
                          <m:t>𝑨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𝑚</m:t>
                        </m:r>
                      </m:e>
                    </m:acc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93229"/>
                <a:ext cx="11181202" cy="4952104"/>
              </a:xfrm>
              <a:blipFill rotWithShape="0">
                <a:blip r:embed="rId3"/>
                <a:stretch>
                  <a:fillRect l="-1145" t="-2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18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2752"/>
            <a:ext cx="10515600" cy="1325563"/>
          </a:xfrm>
        </p:spPr>
        <p:txBody>
          <a:bodyPr/>
          <a:lstStyle/>
          <a:p>
            <a:r>
              <a:rPr lang="en-US" dirty="0" smtClean="0"/>
              <a:t>Reweighting in a nutshell 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29659" y="1448314"/>
                <a:ext cx="7469435" cy="490803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Reweight event-distributions using reweight-coefficients: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da-DK" i="1" dirty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da-DK" b="0" i="1" dirty="0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da-DK" b="0" i="0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𝑀𝐸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a-DK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𝑀𝐸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a-DK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i="1"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charset="0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da-DK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:endParaRPr lang="da-DK" sz="200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a-DK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charset="0"/>
                          </a:rPr>
                          <m:t>𝜙</m:t>
                        </m:r>
                      </m:e>
                      <m:sub>
                        <m:r>
                          <a:rPr lang="da-DK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are a set of reweight-parameters.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a-DK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a-DK" i="1">
                            <a:latin typeface="Cambria Math" charset="0"/>
                          </a:rPr>
                          <m:t>𝜙</m:t>
                        </m:r>
                      </m:e>
                      <m:sub>
                        <m:r>
                          <a:rPr lang="da-DK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are the model parameters the event was generated with.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a-DK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a-DK" i="1" dirty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da-DK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is the event-weight to create event-distributions with.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29659" y="1448314"/>
                <a:ext cx="7469435" cy="4908035"/>
              </a:xfrm>
              <a:blipFill rotWithShape="0">
                <a:blip r:embed="rId3"/>
                <a:stretch>
                  <a:fillRect l="-1631" t="-2112" b="-1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056597" y="1448314"/>
            <a:ext cx="3851206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45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4865"/>
          </a:xfrm>
        </p:spPr>
        <p:txBody>
          <a:bodyPr/>
          <a:lstStyle/>
          <a:p>
            <a:r>
              <a:rPr lang="en-US" dirty="0" smtClean="0"/>
              <a:t>Project 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9990"/>
            <a:ext cx="10515600" cy="487697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Create a software tool to calculate and embed reweight-coefficients into event files, using Sherpa event generator for matrix-element evaluation.</a:t>
            </a:r>
          </a:p>
          <a:p>
            <a:endParaRPr lang="en-US" dirty="0" smtClean="0"/>
          </a:p>
          <a:p>
            <a:r>
              <a:rPr lang="en-US" dirty="0" smtClean="0"/>
              <a:t>Implement an effective field theory (EFT) model for dimension-six operators, using UFO support in Sherpa.</a:t>
            </a:r>
          </a:p>
          <a:p>
            <a:endParaRPr lang="en-US" dirty="0" smtClean="0"/>
          </a:p>
          <a:p>
            <a:r>
              <a:rPr lang="en-US" dirty="0" smtClean="0"/>
              <a:t>Test reweighting of EFT, fitting it to the SM.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1BB89-AA20-6640-B184-086D824DC17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10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684</TotalTime>
  <Words>1353</Words>
  <Application>Microsoft Macintosh PowerPoint</Application>
  <PresentationFormat>Widescreen</PresentationFormat>
  <Paragraphs>399</Paragraphs>
  <Slides>39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Calibri</vt:lpstr>
      <vt:lpstr>Calibri Light</vt:lpstr>
      <vt:lpstr>Cambria Math</vt:lpstr>
      <vt:lpstr>Courier New</vt:lpstr>
      <vt:lpstr>Arial</vt:lpstr>
      <vt:lpstr>Office Theme</vt:lpstr>
      <vt:lpstr>Automated Matrix‑Element Re‑Weighting in Effective Field Theories</vt:lpstr>
      <vt:lpstr>Beyond Standard Physics</vt:lpstr>
      <vt:lpstr>What’s the problem?</vt:lpstr>
      <vt:lpstr>Reweighting is one solution</vt:lpstr>
      <vt:lpstr>Reweighting in a nutshell</vt:lpstr>
      <vt:lpstr>Reweighting in a nutshell …</vt:lpstr>
      <vt:lpstr>Reweighting in a nutshell …</vt:lpstr>
      <vt:lpstr>Reweighting in a nutshell …</vt:lpstr>
      <vt:lpstr>Project Purpose</vt:lpstr>
      <vt:lpstr>PowerPoint Presentation</vt:lpstr>
      <vt:lpstr>SherpaWeight – a reweighting software tool</vt:lpstr>
      <vt:lpstr>SherpaWeight – a reweighting software tool</vt:lpstr>
      <vt:lpstr>SherpaWeight – a reweighting software tool</vt:lpstr>
      <vt:lpstr>PowerPoint Presentation</vt:lpstr>
      <vt:lpstr>Effective Field Theory (EFT)</vt:lpstr>
      <vt:lpstr>EFT – Dimension six operators</vt:lpstr>
      <vt:lpstr>EFT – Dimension six operators</vt:lpstr>
      <vt:lpstr>From EFT to UFO model</vt:lpstr>
      <vt:lpstr>EFT – Notes on using FeynRules</vt:lpstr>
      <vt:lpstr>PowerPoint Presentation</vt:lpstr>
      <vt:lpstr>Choice of Process</vt:lpstr>
      <vt:lpstr>Choice of Event Generation</vt:lpstr>
      <vt:lpstr>PowerPoint Presentation</vt:lpstr>
      <vt:lpstr>Choice of Observables</vt:lpstr>
      <vt:lpstr>Optimal Observables</vt:lpstr>
      <vt:lpstr>Choice of Binning and Data Range</vt:lpstr>
      <vt:lpstr>Bin Optimization using Cross-Validation</vt:lpstr>
      <vt:lpstr>PowerPoint Presentation</vt:lpstr>
      <vt:lpstr>Test EFT model – Compare EFT to AGC</vt:lpstr>
      <vt:lpstr>Compare EFT to AGC – Example Results</vt:lpstr>
      <vt:lpstr>Compare EFT to AGC – Conclusion</vt:lpstr>
      <vt:lpstr>PowerPoint Presentation</vt:lpstr>
      <vt:lpstr>Testing Reweighting</vt:lpstr>
      <vt:lpstr>PowerPoint Presentation</vt:lpstr>
      <vt:lpstr>Testing Reweighting – Example Results</vt:lpstr>
      <vt:lpstr>Testing Reweighting – Conclusions</vt:lpstr>
      <vt:lpstr>PowerPoint Presentation</vt:lpstr>
      <vt:lpstr>Fitting EFT to SM</vt:lpstr>
      <vt:lpstr>Binned Fits – Example minimization scans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Presentation</dc:title>
  <dc:subject/>
  <dc:creator>Christopher Jacobsen</dc:creator>
  <cp:keywords/>
  <dc:description/>
  <cp:lastModifiedBy>Christopher Jacobsen</cp:lastModifiedBy>
  <cp:revision>129</cp:revision>
  <dcterms:created xsi:type="dcterms:W3CDTF">2015-11-08T22:11:27Z</dcterms:created>
  <dcterms:modified xsi:type="dcterms:W3CDTF">2015-11-09T20:14:25Z</dcterms:modified>
  <cp:category/>
</cp:coreProperties>
</file>